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02"/>
  </p:notesMasterIdLst>
  <p:sldIdLst>
    <p:sldId id="330" r:id="rId2"/>
    <p:sldId id="342" r:id="rId3"/>
    <p:sldId id="379" r:id="rId4"/>
    <p:sldId id="363" r:id="rId5"/>
    <p:sldId id="344" r:id="rId6"/>
    <p:sldId id="380" r:id="rId7"/>
    <p:sldId id="346" r:id="rId8"/>
    <p:sldId id="341" r:id="rId9"/>
    <p:sldId id="343" r:id="rId10"/>
    <p:sldId id="339" r:id="rId11"/>
    <p:sldId id="345" r:id="rId12"/>
    <p:sldId id="347" r:id="rId13"/>
    <p:sldId id="348" r:id="rId14"/>
    <p:sldId id="387" r:id="rId15"/>
    <p:sldId id="349" r:id="rId16"/>
    <p:sldId id="350" r:id="rId17"/>
    <p:sldId id="351" r:id="rId18"/>
    <p:sldId id="352" r:id="rId19"/>
    <p:sldId id="356" r:id="rId20"/>
    <p:sldId id="353" r:id="rId21"/>
    <p:sldId id="354" r:id="rId22"/>
    <p:sldId id="355" r:id="rId23"/>
    <p:sldId id="357" r:id="rId24"/>
    <p:sldId id="365" r:id="rId25"/>
    <p:sldId id="366" r:id="rId26"/>
    <p:sldId id="370" r:id="rId27"/>
    <p:sldId id="371" r:id="rId28"/>
    <p:sldId id="373" r:id="rId29"/>
    <p:sldId id="374" r:id="rId30"/>
    <p:sldId id="372" r:id="rId31"/>
    <p:sldId id="376" r:id="rId32"/>
    <p:sldId id="375" r:id="rId33"/>
    <p:sldId id="378" r:id="rId34"/>
    <p:sldId id="377" r:id="rId35"/>
    <p:sldId id="382" r:id="rId36"/>
    <p:sldId id="381" r:id="rId37"/>
    <p:sldId id="367" r:id="rId38"/>
    <p:sldId id="383" r:id="rId39"/>
    <p:sldId id="384" r:id="rId40"/>
    <p:sldId id="385" r:id="rId41"/>
    <p:sldId id="400" r:id="rId42"/>
    <p:sldId id="401" r:id="rId43"/>
    <p:sldId id="402" r:id="rId44"/>
    <p:sldId id="403" r:id="rId45"/>
    <p:sldId id="404" r:id="rId46"/>
    <p:sldId id="410" r:id="rId47"/>
    <p:sldId id="405" r:id="rId48"/>
    <p:sldId id="406" r:id="rId49"/>
    <p:sldId id="407" r:id="rId50"/>
    <p:sldId id="409" r:id="rId51"/>
    <p:sldId id="386" r:id="rId52"/>
    <p:sldId id="396" r:id="rId53"/>
    <p:sldId id="393" r:id="rId54"/>
    <p:sldId id="394" r:id="rId55"/>
    <p:sldId id="390" r:id="rId56"/>
    <p:sldId id="391" r:id="rId57"/>
    <p:sldId id="397" r:id="rId58"/>
    <p:sldId id="411" r:id="rId59"/>
    <p:sldId id="435" r:id="rId60"/>
    <p:sldId id="440" r:id="rId61"/>
    <p:sldId id="433" r:id="rId62"/>
    <p:sldId id="439" r:id="rId63"/>
    <p:sldId id="434" r:id="rId64"/>
    <p:sldId id="438" r:id="rId65"/>
    <p:sldId id="441" r:id="rId66"/>
    <p:sldId id="442" r:id="rId67"/>
    <p:sldId id="432" r:id="rId68"/>
    <p:sldId id="436" r:id="rId69"/>
    <p:sldId id="413" r:id="rId70"/>
    <p:sldId id="425" r:id="rId71"/>
    <p:sldId id="423" r:id="rId72"/>
    <p:sldId id="424" r:id="rId73"/>
    <p:sldId id="414" r:id="rId74"/>
    <p:sldId id="421" r:id="rId75"/>
    <p:sldId id="422" r:id="rId76"/>
    <p:sldId id="419" r:id="rId77"/>
    <p:sldId id="437" r:id="rId78"/>
    <p:sldId id="426" r:id="rId79"/>
    <p:sldId id="427" r:id="rId80"/>
    <p:sldId id="420" r:id="rId81"/>
    <p:sldId id="455" r:id="rId82"/>
    <p:sldId id="443" r:id="rId83"/>
    <p:sldId id="359" r:id="rId84"/>
    <p:sldId id="361" r:id="rId85"/>
    <p:sldId id="444" r:id="rId86"/>
    <p:sldId id="446" r:id="rId87"/>
    <p:sldId id="450" r:id="rId88"/>
    <p:sldId id="448" r:id="rId89"/>
    <p:sldId id="451" r:id="rId90"/>
    <p:sldId id="454" r:id="rId91"/>
    <p:sldId id="447" r:id="rId92"/>
    <p:sldId id="445" r:id="rId93"/>
    <p:sldId id="449" r:id="rId94"/>
    <p:sldId id="452" r:id="rId95"/>
    <p:sldId id="338" r:id="rId96"/>
    <p:sldId id="453" r:id="rId97"/>
    <p:sldId id="458" r:id="rId98"/>
    <p:sldId id="457" r:id="rId99"/>
    <p:sldId id="456" r:id="rId100"/>
    <p:sldId id="335" r:id="rId101"/>
  </p:sldIdLst>
  <p:sldSz cx="9144000" cy="6858000" type="screen4x3"/>
  <p:notesSz cx="6858000" cy="9144000"/>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24" autoAdjust="0"/>
    <p:restoredTop sz="86391" autoAdjust="0"/>
  </p:normalViewPr>
  <p:slideViewPr>
    <p:cSldViewPr>
      <p:cViewPr varScale="1">
        <p:scale>
          <a:sx n="64" d="100"/>
          <a:sy n="64" d="100"/>
        </p:scale>
        <p:origin x="1026" y="72"/>
      </p:cViewPr>
      <p:guideLst>
        <p:guide orient="horz" pos="2160"/>
        <p:guide pos="2880"/>
      </p:guideLst>
    </p:cSldViewPr>
  </p:slideViewPr>
  <p:outlineViewPr>
    <p:cViewPr>
      <p:scale>
        <a:sx n="33" d="100"/>
        <a:sy n="33" d="100"/>
      </p:scale>
      <p:origin x="0" y="1120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B211C8-49E7-415E-8E5D-37F9AB9436E0}" type="datetimeFigureOut">
              <a:rPr lang="en-US" smtClean="0"/>
              <a:pPr/>
              <a:t>4/10/2020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55B4A7-8D8D-43D1-891A-E19F95B088B0}" type="slidenum">
              <a:rPr lang="en-US" smtClean="0"/>
              <a:pPr/>
              <a:t>‹#›</a:t>
            </a:fld>
            <a:endParaRPr lang="en-US"/>
          </a:p>
        </p:txBody>
      </p:sp>
    </p:spTree>
    <p:extLst>
      <p:ext uri="{BB962C8B-B14F-4D97-AF65-F5344CB8AC3E}">
        <p14:creationId xmlns:p14="http://schemas.microsoft.com/office/powerpoint/2010/main" val="15040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hajournals.org/doi/full/10.1161/circresaha.111.246876#B3"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ahajournals.org/doi/full/10.1161/circresaha.111.246876#B5" TargetMode="External"/><Relationship Id="rId5" Type="http://schemas.openxmlformats.org/officeDocument/2006/relationships/hyperlink" Target="https://www.ahajournals.org/doi/full/10.1161/circresaha.111.246876#F1" TargetMode="External"/><Relationship Id="rId4" Type="http://schemas.openxmlformats.org/officeDocument/2006/relationships/hyperlink" Target="https://www.ahajournals.org/doi/full/10.1161/circresaha.111.246876#B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Age-dependent changes to cardiovascular tissues.</a:t>
            </a:r>
            <a:r>
              <a:rPr lang="en-US" dirty="0" smtClean="0"/>
              <a:t> Both the heart and vasculature undergo numerous alterations during aging as a result of deregulation of molecular longevity pathways, leading to compromised function. Illustration credit: </a:t>
            </a:r>
            <a:r>
              <a:rPr lang="en-US" dirty="0" err="1" smtClean="0"/>
              <a:t>Cosmocyte</a:t>
            </a:r>
            <a:r>
              <a:rPr lang="en-US" dirty="0" smtClean="0"/>
              <a:t>/Ben Smith.</a:t>
            </a:r>
            <a:endParaRPr lang="ru-RU" b="1" dirty="0" smtClean="0"/>
          </a:p>
          <a:p>
            <a:r>
              <a:rPr lang="en-US" b="1" dirty="0" smtClean="0"/>
              <a:t>Measuring the Impact of Aging on the Heart and Vasculature</a:t>
            </a:r>
          </a:p>
          <a:p>
            <a:r>
              <a:rPr lang="en-US" dirty="0" smtClean="0"/>
              <a:t>Aging is associated with a progressive decline in numerous physiological processes, leading to an increased risk of health complications and disease. By delivering oxygenated blood to all tissues in the body, the health of the cardiovascular system is vital for health of every tissue and longevity of the organism as a whole. Aging has a remarkable effect on the heart and arterial system, leading to an increase in CVD including atherosclerosis, hypertension, myocardial infarction, and stroke.</a:t>
            </a:r>
            <a:r>
              <a:rPr lang="en-US" baseline="30000" dirty="0" smtClean="0">
                <a:hlinkClick r:id="rId3"/>
              </a:rPr>
              <a:t>3</a:t>
            </a:r>
            <a:r>
              <a:rPr lang="en-US" dirty="0" smtClean="0"/>
              <a:t> Aging cardiovascular tissues are exemplified by pathological alterations including hypertrophy, altered left ventricular (LV) diastolic function, and diminished LV systolic reverse capacity, increased arterial stiffness, and impaired endothelial function</a:t>
            </a:r>
            <a:r>
              <a:rPr lang="en-US" baseline="30000" dirty="0" smtClean="0">
                <a:hlinkClick r:id="rId3"/>
              </a:rPr>
              <a:t>3</a:t>
            </a:r>
            <a:r>
              <a:rPr lang="en-US" baseline="30000" dirty="0" smtClean="0"/>
              <a:t>,</a:t>
            </a:r>
            <a:r>
              <a:rPr lang="en-US" baseline="30000" dirty="0" smtClean="0">
                <a:hlinkClick r:id="rId4"/>
              </a:rPr>
              <a:t>4</a:t>
            </a:r>
            <a:r>
              <a:rPr lang="en-US" dirty="0" smtClean="0"/>
              <a:t> (</a:t>
            </a:r>
            <a:r>
              <a:rPr lang="en-US" dirty="0" smtClean="0">
                <a:hlinkClick r:id="rId5"/>
              </a:rPr>
              <a:t>Figure 1</a:t>
            </a:r>
            <a:r>
              <a:rPr lang="en-US" dirty="0" smtClean="0"/>
              <a:t>). However, the health of the arterial and cardiac systems is not mutually exclusive, as each system greatly affects the other. For instance, an increase in arterial stiffness leads to compensatory mechanisms by the myocardium including LV hypertrophy and fibroblast proliferation, resulting in decreased cardiac output and increase in fibrotic tissue.</a:t>
            </a:r>
            <a:r>
              <a:rPr lang="en-US" baseline="30000" dirty="0" smtClean="0">
                <a:hlinkClick r:id="rId3"/>
              </a:rPr>
              <a:t>3</a:t>
            </a:r>
            <a:r>
              <a:rPr lang="en-US" baseline="30000" dirty="0" smtClean="0"/>
              <a:t>,</a:t>
            </a:r>
            <a:r>
              <a:rPr lang="en-US" baseline="30000" dirty="0" smtClean="0">
                <a:hlinkClick r:id="rId4"/>
              </a:rPr>
              <a:t>4</a:t>
            </a:r>
            <a:r>
              <a:rPr lang="en-US" dirty="0" smtClean="0"/>
              <a:t> Heart rate modulation is also affected by age with a decrease in both rate variability and maximum heart rate.</a:t>
            </a:r>
            <a:r>
              <a:rPr lang="en-US" baseline="30000" dirty="0" smtClean="0">
                <a:hlinkClick r:id="rId6"/>
              </a:rPr>
              <a:t>5</a:t>
            </a:r>
            <a:r>
              <a:rPr lang="en-US" dirty="0" smtClean="0"/>
              <a:t> Heart rate is influenced not only by the loss of cells in the </a:t>
            </a:r>
            <a:r>
              <a:rPr lang="en-US" dirty="0" err="1" smtClean="0"/>
              <a:t>sinoatrial</a:t>
            </a:r>
            <a:r>
              <a:rPr lang="en-US" dirty="0" smtClean="0"/>
              <a:t> node (responsible for controlling heart rate) but also by structural changes in the heart, including fibrosis and hypertrophy, which slow propagation of electric impulse throughout the heart.</a:t>
            </a:r>
          </a:p>
          <a:p>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10</a:t>
            </a:fld>
            <a:endParaRPr lang="en-US"/>
          </a:p>
        </p:txBody>
      </p:sp>
    </p:spTree>
    <p:extLst>
      <p:ext uri="{BB962C8B-B14F-4D97-AF65-F5344CB8AC3E}">
        <p14:creationId xmlns:p14="http://schemas.microsoft.com/office/powerpoint/2010/main" val="338994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bAR</a:t>
            </a:r>
            <a:r>
              <a:rPr lang="en-US" dirty="0" smtClean="0"/>
              <a:t> beta-adrenergic receptor, CV cardiovascular, LV left ventricular, NO nitric oxide, VSMC vascular smooth muscle cell. </a:t>
            </a:r>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11</a:t>
            </a:fld>
            <a:endParaRPr lang="en-US"/>
          </a:p>
        </p:txBody>
      </p:sp>
    </p:spTree>
    <p:extLst>
      <p:ext uri="{BB962C8B-B14F-4D97-AF65-F5344CB8AC3E}">
        <p14:creationId xmlns:p14="http://schemas.microsoft.com/office/powerpoint/2010/main" val="149947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bAR</a:t>
            </a:r>
            <a:r>
              <a:rPr lang="en-US" dirty="0" smtClean="0"/>
              <a:t> beta-adrenergic receptor, CV cardiovascular, LV left ventricular, NO nitric oxide, VSMC vascular smooth muscle cell. </a:t>
            </a:r>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12</a:t>
            </a:fld>
            <a:endParaRPr lang="en-US"/>
          </a:p>
        </p:txBody>
      </p:sp>
    </p:spTree>
    <p:extLst>
      <p:ext uri="{BB962C8B-B14F-4D97-AF65-F5344CB8AC3E}">
        <p14:creationId xmlns:p14="http://schemas.microsoft.com/office/powerpoint/2010/main" val="184981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Pathway leading from calorie restriction to longevity.</a:t>
            </a:r>
            <a:r>
              <a:rPr lang="en-US" dirty="0" smtClean="0"/>
              <a:t> Calorie restriction modulates factors in the longevity network, leading to alterations in cellular responses to stress, affecting common diseases of aging and influencing longevity.</a:t>
            </a:r>
            <a:endParaRPr lang="ru-RU" dirty="0" smtClean="0"/>
          </a:p>
          <a:p>
            <a:endParaRPr lang="ru-RU" dirty="0" smtClean="0"/>
          </a:p>
          <a:p>
            <a:r>
              <a:rPr lang="en-US" dirty="0" smtClean="0"/>
              <a:t>Considerable progress has been made in the past decade toward understanding not only how but also why CR works. The original idea that CR works passively by suppressing metabolic rate or reducing damage caused by ROS is being replaced by a fundamentally different model in which CR triggers an active defense response that evolved to promote survival during harsh conditions. At the center of this response are so-called “longevity regulatory” pathways, which include insulin/insulin-like growth factor 1 (IGF-1), the mammalian target of </a:t>
            </a:r>
            <a:r>
              <a:rPr lang="en-US" dirty="0" err="1" smtClean="0"/>
              <a:t>rapamycin</a:t>
            </a:r>
            <a:r>
              <a:rPr lang="en-US" dirty="0" smtClean="0"/>
              <a:t> (</a:t>
            </a:r>
            <a:r>
              <a:rPr lang="en-US" dirty="0" err="1" smtClean="0"/>
              <a:t>mTOR</a:t>
            </a:r>
            <a:r>
              <a:rPr lang="en-US" dirty="0" smtClean="0"/>
              <a:t>), AMP-activated kinase (AMPK), and </a:t>
            </a:r>
            <a:r>
              <a:rPr lang="en-US" dirty="0" err="1" smtClean="0"/>
              <a:t>nicotinamide</a:t>
            </a:r>
            <a:r>
              <a:rPr lang="en-US" dirty="0" smtClean="0"/>
              <a:t> adenine dinucleotide (NAD)+-dependent </a:t>
            </a:r>
            <a:r>
              <a:rPr lang="en-US" dirty="0" err="1" smtClean="0"/>
              <a:t>deacetylases</a:t>
            </a:r>
            <a:r>
              <a:rPr lang="en-US" dirty="0" smtClean="0"/>
              <a:t> (</a:t>
            </a:r>
            <a:r>
              <a:rPr lang="en-US" dirty="0" err="1" smtClean="0"/>
              <a:t>sirtuins</a:t>
            </a:r>
            <a:r>
              <a:rPr lang="en-US" dirty="0" smtClean="0"/>
              <a:t>). Although researchers still argue about which longevity gene is most important for the health benefits of CR, the emerging picture is that these genes form a network of redundant pathways and both positive and negative feedbacks. How these pathways improve health and control one another is the most intense area of research at present in the aging field.</a:t>
            </a:r>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16</a:t>
            </a:fld>
            <a:endParaRPr lang="en-US"/>
          </a:p>
        </p:txBody>
      </p:sp>
    </p:spTree>
    <p:extLst>
      <p:ext uri="{BB962C8B-B14F-4D97-AF65-F5344CB8AC3E}">
        <p14:creationId xmlns:p14="http://schemas.microsoft.com/office/powerpoint/2010/main" val="418759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Model for a longevity network.</a:t>
            </a:r>
            <a:r>
              <a:rPr lang="en-US" dirty="0" smtClean="0"/>
              <a:t> Positive and negative feedback regulation between genes involved in lifespan and age-related diseases including </a:t>
            </a:r>
            <a:r>
              <a:rPr lang="en-US" dirty="0" err="1" smtClean="0"/>
              <a:t>sirtuins</a:t>
            </a:r>
            <a:r>
              <a:rPr lang="en-US" dirty="0" smtClean="0"/>
              <a:t>, AMPK, IGF-1, and TOR.</a:t>
            </a:r>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19</a:t>
            </a:fld>
            <a:endParaRPr lang="en-US"/>
          </a:p>
        </p:txBody>
      </p:sp>
    </p:spTree>
    <p:extLst>
      <p:ext uri="{BB962C8B-B14F-4D97-AF65-F5344CB8AC3E}">
        <p14:creationId xmlns:p14="http://schemas.microsoft.com/office/powerpoint/2010/main" val="19364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Schematic diagram of age-related risk factors for cardiovascular disease (CVD). Age is</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associated with increased oxidative stress, which leads to an increased susceptibility for functional and</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electrical abnormalities which lead to CVD. These abnormalities include atrial fibrillation (AF) and</a:t>
            </a:r>
          </a:p>
          <a:p>
            <a:r>
              <a:rPr lang="en-US" sz="1200" b="0" i="0" u="none" strike="noStrike" kern="1200" baseline="0" dirty="0" smtClean="0">
                <a:solidFill>
                  <a:schemeClr val="tx1"/>
                </a:solidFill>
                <a:latin typeface="+mn-lt"/>
                <a:ea typeface="+mn-ea"/>
                <a:cs typeface="+mn-cs"/>
              </a:rPr>
              <a:t>heart failure (HF), which are a result of increased reactive oxygen species (ROS) due to oxidative stress</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increase production of inflammatory signal molecules. Age is also associated with an increased risk</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for frailty, obesity, and diabetes. These conditions are also independent risk factors for CVD. Multiple</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risk factors result in a high incidence of CVD in aging adults. </a:t>
            </a:r>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24</a:t>
            </a:fld>
            <a:endParaRPr lang="en-US"/>
          </a:p>
        </p:txBody>
      </p:sp>
    </p:spTree>
    <p:extLst>
      <p:ext uri="{BB962C8B-B14F-4D97-AF65-F5344CB8AC3E}">
        <p14:creationId xmlns:p14="http://schemas.microsoft.com/office/powerpoint/2010/main" val="69526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t>ACEi</a:t>
            </a:r>
            <a:r>
              <a:rPr lang="en-US" dirty="0" smtClean="0"/>
              <a:t>: angiotensin converting enzyme inhibitors; ACS: acute coronary syndrome; ARB: angiotensin receptor blockers; CKD: chronic kidney disease; CVA: cerebrovascular accident; EF: ejection fraction; FDA: first device activation; FMC: first medical contact; GPI: glycoprotein </a:t>
            </a:r>
            <a:r>
              <a:rPr lang="en-US" dirty="0" err="1" smtClean="0"/>
              <a:t>IIb</a:t>
            </a:r>
            <a:r>
              <a:rPr lang="en-US" dirty="0" smtClean="0"/>
              <a:t>/</a:t>
            </a:r>
            <a:r>
              <a:rPr lang="en-US" dirty="0" err="1" smtClean="0"/>
              <a:t>IIIa</a:t>
            </a:r>
            <a:r>
              <a:rPr lang="en-US" dirty="0" smtClean="0"/>
              <a:t> inhibitors; LV: left ventricle; PCI: percutaneous coronary intervention; STEMI: segment elevation myocardial infarction; TIA: transient ischemic attack; UFH: unfractionated heparin.</a:t>
            </a:r>
            <a:endParaRPr lang="ru-RU" dirty="0"/>
          </a:p>
        </p:txBody>
      </p:sp>
      <p:sp>
        <p:nvSpPr>
          <p:cNvPr id="4" name="Номер слайда 3"/>
          <p:cNvSpPr>
            <a:spLocks noGrp="1"/>
          </p:cNvSpPr>
          <p:nvPr>
            <p:ph type="sldNum" sz="quarter" idx="10"/>
          </p:nvPr>
        </p:nvSpPr>
        <p:spPr/>
        <p:txBody>
          <a:bodyPr/>
          <a:lstStyle/>
          <a:p>
            <a:fld id="{B055B4A7-8D8D-43D1-891A-E19F95B088B0}" type="slidenum">
              <a:rPr lang="en-US" smtClean="0"/>
              <a:pPr/>
              <a:t>48</a:t>
            </a:fld>
            <a:endParaRPr lang="en-US"/>
          </a:p>
        </p:txBody>
      </p:sp>
    </p:spTree>
    <p:extLst>
      <p:ext uri="{BB962C8B-B14F-4D97-AF65-F5344CB8AC3E}">
        <p14:creationId xmlns:p14="http://schemas.microsoft.com/office/powerpoint/2010/main" val="161938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C6ABA5A-1F8E-45D6-B1A8-36B1AE972299}" type="datetimeFigureOut">
              <a:rPr lang="en-US" smtClean="0"/>
              <a:pPr>
                <a:defRPr/>
              </a:pPr>
              <a:t>4/10/2020</a:t>
            </a:fld>
            <a:endParaRPr lang="en-US"/>
          </a:p>
        </p:txBody>
      </p:sp>
      <p:sp>
        <p:nvSpPr>
          <p:cNvPr id="5" name="Footer Placeholder 4"/>
          <p:cNvSpPr>
            <a:spLocks noGrp="1"/>
          </p:cNvSpPr>
          <p:nvPr>
            <p:ph type="ftr" sz="quarter" idx="11"/>
          </p:nvPr>
        </p:nvSpPr>
        <p:spPr/>
        <p:txBody>
          <a:bodyPr/>
          <a:lstStyle/>
          <a:p>
            <a:pPr>
              <a:defRPr/>
            </a:pPr>
            <a:endParaRPr lang="en-US">
              <a:solidFill>
                <a:srgbClr val="44697D"/>
              </a:solidFill>
            </a:endParaRPr>
          </a:p>
        </p:txBody>
      </p:sp>
      <p:sp>
        <p:nvSpPr>
          <p:cNvPr id="6" name="Slide Number Placeholder 5"/>
          <p:cNvSpPr>
            <a:spLocks noGrp="1"/>
          </p:cNvSpPr>
          <p:nvPr>
            <p:ph type="sldNum" sz="quarter" idx="12"/>
          </p:nvPr>
        </p:nvSpPr>
        <p:spPr/>
        <p:txBody>
          <a:bodyPr/>
          <a:lstStyle/>
          <a:p>
            <a:pPr>
              <a:defRPr/>
            </a:pPr>
            <a:fld id="{C9732FB0-5F3B-4889-8D80-FEA6F67C7C01}" type="slidenum">
              <a:rPr lang="en-US" smtClean="0">
                <a:solidFill>
                  <a:srgbClr val="44697D"/>
                </a:solidFill>
              </a:rPr>
              <a:pPr>
                <a:defRPr/>
              </a:pPr>
              <a:t>‹#›</a:t>
            </a:fld>
            <a:endParaRPr lang="en-US">
              <a:solidFill>
                <a:srgbClr val="44697D"/>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FB64588-A025-45F0-A8B5-D5C0F074FDC4}" type="datetimeFigureOut">
              <a:rPr lang="en-US" smtClean="0"/>
              <a:pPr>
                <a:defRPr/>
              </a:pPr>
              <a:t>4/10/2020</a:t>
            </a:fld>
            <a:endParaRPr lang="en-US"/>
          </a:p>
        </p:txBody>
      </p:sp>
      <p:sp>
        <p:nvSpPr>
          <p:cNvPr id="5" name="Footer Placeholder 4"/>
          <p:cNvSpPr>
            <a:spLocks noGrp="1"/>
          </p:cNvSpPr>
          <p:nvPr>
            <p:ph type="ftr" sz="quarter" idx="11"/>
          </p:nvPr>
        </p:nvSpPr>
        <p:spPr/>
        <p:txBody>
          <a:bodyPr/>
          <a:lstStyle/>
          <a:p>
            <a:pPr>
              <a:defRPr/>
            </a:pPr>
            <a:endParaRPr lang="en-US">
              <a:solidFill>
                <a:srgbClr val="44697D"/>
              </a:solidFill>
            </a:endParaRPr>
          </a:p>
        </p:txBody>
      </p:sp>
      <p:sp>
        <p:nvSpPr>
          <p:cNvPr id="6" name="Slide Number Placeholder 5"/>
          <p:cNvSpPr>
            <a:spLocks noGrp="1"/>
          </p:cNvSpPr>
          <p:nvPr>
            <p:ph type="sldNum" sz="quarter" idx="12"/>
          </p:nvPr>
        </p:nvSpPr>
        <p:spPr/>
        <p:txBody>
          <a:bodyPr/>
          <a:lstStyle/>
          <a:p>
            <a:pPr>
              <a:defRPr/>
            </a:pPr>
            <a:fld id="{BB0372D1-42BD-405B-95DD-DC5259734AD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40389F7-CC06-4DEF-A521-4F105D57F022}" type="datetimeFigureOut">
              <a:rPr lang="en-US" smtClean="0"/>
              <a:pPr>
                <a:defRPr/>
              </a:pPr>
              <a:t>4/10/2020</a:t>
            </a:fld>
            <a:endParaRPr lang="en-US"/>
          </a:p>
        </p:txBody>
      </p:sp>
      <p:sp>
        <p:nvSpPr>
          <p:cNvPr id="5" name="Footer Placeholder 4"/>
          <p:cNvSpPr>
            <a:spLocks noGrp="1"/>
          </p:cNvSpPr>
          <p:nvPr>
            <p:ph type="ftr" sz="quarter" idx="11"/>
          </p:nvPr>
        </p:nvSpPr>
        <p:spPr/>
        <p:txBody>
          <a:bodyPr/>
          <a:lstStyle/>
          <a:p>
            <a:pPr>
              <a:defRPr/>
            </a:pPr>
            <a:endParaRPr lang="en-US">
              <a:solidFill>
                <a:srgbClr val="44697D"/>
              </a:solidFill>
            </a:endParaRPr>
          </a:p>
        </p:txBody>
      </p:sp>
      <p:sp>
        <p:nvSpPr>
          <p:cNvPr id="6" name="Slide Number Placeholder 5"/>
          <p:cNvSpPr>
            <a:spLocks noGrp="1"/>
          </p:cNvSpPr>
          <p:nvPr>
            <p:ph type="sldNum" sz="quarter" idx="12"/>
          </p:nvPr>
        </p:nvSpPr>
        <p:spPr/>
        <p:txBody>
          <a:bodyPr/>
          <a:lstStyle/>
          <a:p>
            <a:pPr>
              <a:defRPr/>
            </a:pPr>
            <a:fld id="{07F65D3C-8194-41A5-AE00-36BF70E49388}"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2E541EB-9FAC-4AF5-883F-0E24A636DEAF}" type="datetimeFigureOut">
              <a:rPr lang="en-US" smtClean="0"/>
              <a:pPr>
                <a:defRPr/>
              </a:pPr>
              <a:t>4/10/2020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4697D"/>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822EEAE-25CB-491C-976A-FCE9DDA19745}"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28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85562AF-3F36-4B3B-AEDC-89D9C91F856E}" type="datetimeFigureOut">
              <a:rPr lang="en-US" smtClean="0"/>
              <a:pPr>
                <a:defRPr/>
              </a:pPr>
              <a:t>4/10/2020</a:t>
            </a:fld>
            <a:endParaRPr lang="en-US"/>
          </a:p>
        </p:txBody>
      </p:sp>
      <p:sp>
        <p:nvSpPr>
          <p:cNvPr id="5" name="Footer Placeholder 4"/>
          <p:cNvSpPr>
            <a:spLocks noGrp="1"/>
          </p:cNvSpPr>
          <p:nvPr>
            <p:ph type="ftr" sz="quarter" idx="11"/>
          </p:nvPr>
        </p:nvSpPr>
        <p:spPr/>
        <p:txBody>
          <a:bodyPr/>
          <a:lstStyle/>
          <a:p>
            <a:pPr>
              <a:defRPr/>
            </a:pPr>
            <a:endParaRPr lang="en-US">
              <a:solidFill>
                <a:srgbClr val="44697D"/>
              </a:solidFill>
            </a:endParaRPr>
          </a:p>
        </p:txBody>
      </p:sp>
      <p:sp>
        <p:nvSpPr>
          <p:cNvPr id="6" name="Slide Number Placeholder 5"/>
          <p:cNvSpPr>
            <a:spLocks noGrp="1"/>
          </p:cNvSpPr>
          <p:nvPr>
            <p:ph type="sldNum" sz="quarter" idx="12"/>
          </p:nvPr>
        </p:nvSpPr>
        <p:spPr/>
        <p:txBody>
          <a:bodyPr/>
          <a:lstStyle/>
          <a:p>
            <a:pPr>
              <a:defRPr/>
            </a:pPr>
            <a:fld id="{1AB17FF0-5DF7-4C63-9DA4-03E59E48FB2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1BC6E37-9DE5-4730-9498-3AFF7A4DC9A6}" type="datetimeFigureOut">
              <a:rPr lang="en-US" smtClean="0"/>
              <a:pPr>
                <a:defRPr/>
              </a:pPr>
              <a:t>4/10/2020</a:t>
            </a:fld>
            <a:endParaRPr lang="en-US"/>
          </a:p>
        </p:txBody>
      </p:sp>
      <p:sp>
        <p:nvSpPr>
          <p:cNvPr id="5" name="Footer Placeholder 4"/>
          <p:cNvSpPr>
            <a:spLocks noGrp="1"/>
          </p:cNvSpPr>
          <p:nvPr>
            <p:ph type="ftr" sz="quarter" idx="11"/>
          </p:nvPr>
        </p:nvSpPr>
        <p:spPr/>
        <p:txBody>
          <a:bodyPr/>
          <a:lstStyle/>
          <a:p>
            <a:pPr>
              <a:defRPr/>
            </a:pPr>
            <a:endParaRPr lang="en-US">
              <a:solidFill>
                <a:srgbClr val="44697D"/>
              </a:solidFill>
            </a:endParaRPr>
          </a:p>
        </p:txBody>
      </p:sp>
      <p:sp>
        <p:nvSpPr>
          <p:cNvPr id="6" name="Slide Number Placeholder 5"/>
          <p:cNvSpPr>
            <a:spLocks noGrp="1"/>
          </p:cNvSpPr>
          <p:nvPr>
            <p:ph type="sldNum" sz="quarter" idx="12"/>
          </p:nvPr>
        </p:nvSpPr>
        <p:spPr/>
        <p:txBody>
          <a:bodyPr/>
          <a:lstStyle/>
          <a:p>
            <a:pPr>
              <a:defRPr/>
            </a:pPr>
            <a:fld id="{753E7832-96AE-4158-897E-3BF543997B1D}"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180AA980-D6A7-4FBE-8DA6-E33CFB8EE616}" type="datetimeFigureOut">
              <a:rPr lang="en-US" smtClean="0"/>
              <a:pPr>
                <a:defRPr/>
              </a:pPr>
              <a:t>4/10/2020</a:t>
            </a:fld>
            <a:endParaRPr lang="en-US"/>
          </a:p>
        </p:txBody>
      </p:sp>
      <p:sp>
        <p:nvSpPr>
          <p:cNvPr id="6" name="Footer Placeholder 5"/>
          <p:cNvSpPr>
            <a:spLocks noGrp="1"/>
          </p:cNvSpPr>
          <p:nvPr>
            <p:ph type="ftr" sz="quarter" idx="11"/>
          </p:nvPr>
        </p:nvSpPr>
        <p:spPr/>
        <p:txBody>
          <a:bodyPr/>
          <a:lstStyle/>
          <a:p>
            <a:pPr>
              <a:defRPr/>
            </a:pPr>
            <a:endParaRPr lang="en-US">
              <a:solidFill>
                <a:srgbClr val="44697D"/>
              </a:solidFill>
            </a:endParaRPr>
          </a:p>
        </p:txBody>
      </p:sp>
      <p:sp>
        <p:nvSpPr>
          <p:cNvPr id="7" name="Slide Number Placeholder 6"/>
          <p:cNvSpPr>
            <a:spLocks noGrp="1"/>
          </p:cNvSpPr>
          <p:nvPr>
            <p:ph type="sldNum" sz="quarter" idx="12"/>
          </p:nvPr>
        </p:nvSpPr>
        <p:spPr/>
        <p:txBody>
          <a:bodyPr/>
          <a:lstStyle/>
          <a:p>
            <a:pPr>
              <a:defRPr/>
            </a:pPr>
            <a:fld id="{1E653877-FC9F-4B83-A12C-FA10D76A759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E883AD00-40A2-481F-8339-C49CDECC29E8}" type="datetimeFigureOut">
              <a:rPr lang="en-US" smtClean="0"/>
              <a:pPr>
                <a:defRPr/>
              </a:pPr>
              <a:t>4/10/2020</a:t>
            </a:fld>
            <a:endParaRPr lang="en-US"/>
          </a:p>
        </p:txBody>
      </p:sp>
      <p:sp>
        <p:nvSpPr>
          <p:cNvPr id="8" name="Footer Placeholder 7"/>
          <p:cNvSpPr>
            <a:spLocks noGrp="1"/>
          </p:cNvSpPr>
          <p:nvPr>
            <p:ph type="ftr" sz="quarter" idx="11"/>
          </p:nvPr>
        </p:nvSpPr>
        <p:spPr/>
        <p:txBody>
          <a:bodyPr/>
          <a:lstStyle/>
          <a:p>
            <a:pPr>
              <a:defRPr/>
            </a:pPr>
            <a:endParaRPr lang="en-US">
              <a:solidFill>
                <a:srgbClr val="44697D"/>
              </a:solidFill>
            </a:endParaRPr>
          </a:p>
        </p:txBody>
      </p:sp>
      <p:sp>
        <p:nvSpPr>
          <p:cNvPr id="9" name="Slide Number Placeholder 8"/>
          <p:cNvSpPr>
            <a:spLocks noGrp="1"/>
          </p:cNvSpPr>
          <p:nvPr>
            <p:ph type="sldNum" sz="quarter" idx="12"/>
          </p:nvPr>
        </p:nvSpPr>
        <p:spPr/>
        <p:txBody>
          <a:bodyPr/>
          <a:lstStyle/>
          <a:p>
            <a:pPr>
              <a:defRPr/>
            </a:pPr>
            <a:fld id="{477CE339-13A3-4D74-875E-F8748C67E08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F86FEC3-C42C-4060-9C04-19CFD2454161}" type="datetimeFigureOut">
              <a:rPr lang="en-US" smtClean="0"/>
              <a:pPr>
                <a:defRPr/>
              </a:pPr>
              <a:t>4/10/2020</a:t>
            </a:fld>
            <a:endParaRPr lang="en-US"/>
          </a:p>
        </p:txBody>
      </p:sp>
      <p:sp>
        <p:nvSpPr>
          <p:cNvPr id="4" name="Footer Placeholder 3"/>
          <p:cNvSpPr>
            <a:spLocks noGrp="1"/>
          </p:cNvSpPr>
          <p:nvPr>
            <p:ph type="ftr" sz="quarter" idx="11"/>
          </p:nvPr>
        </p:nvSpPr>
        <p:spPr/>
        <p:txBody>
          <a:bodyPr/>
          <a:lstStyle/>
          <a:p>
            <a:pPr>
              <a:defRPr/>
            </a:pPr>
            <a:endParaRPr lang="en-US">
              <a:solidFill>
                <a:srgbClr val="44697D"/>
              </a:solidFill>
            </a:endParaRPr>
          </a:p>
        </p:txBody>
      </p:sp>
      <p:sp>
        <p:nvSpPr>
          <p:cNvPr id="5" name="Slide Number Placeholder 4"/>
          <p:cNvSpPr>
            <a:spLocks noGrp="1"/>
          </p:cNvSpPr>
          <p:nvPr>
            <p:ph type="sldNum" sz="quarter" idx="12"/>
          </p:nvPr>
        </p:nvSpPr>
        <p:spPr/>
        <p:txBody>
          <a:bodyPr/>
          <a:lstStyle/>
          <a:p>
            <a:pPr>
              <a:defRPr/>
            </a:pPr>
            <a:fld id="{DEC7A1B5-0AA9-476A-9856-806127D97A7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EB75C5F-9205-457E-9C39-C7F9BCF9E86B}" type="datetimeFigureOut">
              <a:rPr lang="en-US" smtClean="0"/>
              <a:pPr>
                <a:defRPr/>
              </a:pPr>
              <a:t>4/10/2020</a:t>
            </a:fld>
            <a:endParaRPr lang="en-US"/>
          </a:p>
        </p:txBody>
      </p:sp>
      <p:sp>
        <p:nvSpPr>
          <p:cNvPr id="3" name="Footer Placeholder 2"/>
          <p:cNvSpPr>
            <a:spLocks noGrp="1"/>
          </p:cNvSpPr>
          <p:nvPr>
            <p:ph type="ftr" sz="quarter" idx="11"/>
          </p:nvPr>
        </p:nvSpPr>
        <p:spPr/>
        <p:txBody>
          <a:bodyPr/>
          <a:lstStyle/>
          <a:p>
            <a:pPr>
              <a:defRPr/>
            </a:pPr>
            <a:endParaRPr lang="en-US">
              <a:solidFill>
                <a:srgbClr val="44697D"/>
              </a:solidFill>
            </a:endParaRPr>
          </a:p>
        </p:txBody>
      </p:sp>
      <p:sp>
        <p:nvSpPr>
          <p:cNvPr id="4" name="Slide Number Placeholder 3"/>
          <p:cNvSpPr>
            <a:spLocks noGrp="1"/>
          </p:cNvSpPr>
          <p:nvPr>
            <p:ph type="sldNum" sz="quarter" idx="12"/>
          </p:nvPr>
        </p:nvSpPr>
        <p:spPr/>
        <p:txBody>
          <a:bodyPr/>
          <a:lstStyle/>
          <a:p>
            <a:pPr>
              <a:defRPr/>
            </a:pPr>
            <a:fld id="{E608806C-7E70-4A79-A50F-075B26C1664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7B35C20-9510-41B6-8DA4-306046A5C543}" type="datetimeFigureOut">
              <a:rPr lang="en-US" smtClean="0"/>
              <a:pPr>
                <a:defRPr/>
              </a:pPr>
              <a:t>4/10/2020</a:t>
            </a:fld>
            <a:endParaRPr lang="en-US"/>
          </a:p>
        </p:txBody>
      </p:sp>
      <p:sp>
        <p:nvSpPr>
          <p:cNvPr id="6" name="Footer Placeholder 5"/>
          <p:cNvSpPr>
            <a:spLocks noGrp="1"/>
          </p:cNvSpPr>
          <p:nvPr>
            <p:ph type="ftr" sz="quarter" idx="11"/>
          </p:nvPr>
        </p:nvSpPr>
        <p:spPr/>
        <p:txBody>
          <a:bodyPr/>
          <a:lstStyle/>
          <a:p>
            <a:pPr>
              <a:defRPr/>
            </a:pPr>
            <a:endParaRPr lang="en-US">
              <a:solidFill>
                <a:srgbClr val="44697D"/>
              </a:solidFill>
            </a:endParaRPr>
          </a:p>
        </p:txBody>
      </p:sp>
      <p:sp>
        <p:nvSpPr>
          <p:cNvPr id="7" name="Slide Number Placeholder 6"/>
          <p:cNvSpPr>
            <a:spLocks noGrp="1"/>
          </p:cNvSpPr>
          <p:nvPr>
            <p:ph type="sldNum" sz="quarter" idx="12"/>
          </p:nvPr>
        </p:nvSpPr>
        <p:spPr/>
        <p:txBody>
          <a:bodyPr/>
          <a:lstStyle/>
          <a:p>
            <a:pPr>
              <a:defRPr/>
            </a:pPr>
            <a:fld id="{236305AB-A8FC-4A70-B69A-C9AB1F45233E}"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2CDE7FB-9380-4A42-B29C-1DF84F022A5A}" type="datetimeFigureOut">
              <a:rPr lang="en-US" smtClean="0"/>
              <a:pPr>
                <a:defRPr/>
              </a:pPr>
              <a:t>4/10/2020</a:t>
            </a:fld>
            <a:endParaRPr lang="en-US"/>
          </a:p>
        </p:txBody>
      </p:sp>
      <p:sp>
        <p:nvSpPr>
          <p:cNvPr id="6" name="Footer Placeholder 5"/>
          <p:cNvSpPr>
            <a:spLocks noGrp="1"/>
          </p:cNvSpPr>
          <p:nvPr>
            <p:ph type="ftr" sz="quarter" idx="11"/>
          </p:nvPr>
        </p:nvSpPr>
        <p:spPr/>
        <p:txBody>
          <a:bodyPr/>
          <a:lstStyle/>
          <a:p>
            <a:pPr>
              <a:defRPr/>
            </a:pPr>
            <a:endParaRPr lang="en-US">
              <a:solidFill>
                <a:srgbClr val="44697D"/>
              </a:solidFill>
            </a:endParaRPr>
          </a:p>
        </p:txBody>
      </p:sp>
      <p:sp>
        <p:nvSpPr>
          <p:cNvPr id="7" name="Slide Number Placeholder 6"/>
          <p:cNvSpPr>
            <a:spLocks noGrp="1"/>
          </p:cNvSpPr>
          <p:nvPr>
            <p:ph type="sldNum" sz="quarter" idx="12"/>
          </p:nvPr>
        </p:nvSpPr>
        <p:spPr/>
        <p:txBody>
          <a:bodyPr/>
          <a:lstStyle/>
          <a:p>
            <a:pPr>
              <a:defRPr/>
            </a:pPr>
            <a:fld id="{9A1AEE1B-EFC4-4E32-BF62-2E3B7022A137}"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E541EB-9FAC-4AF5-883F-0E24A636DEAF}" type="datetimeFigureOut">
              <a:rPr lang="en-US" smtClean="0"/>
              <a:pPr>
                <a:defRPr/>
              </a:pPr>
              <a:t>4/10/2020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44697D"/>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822EEAE-25CB-491C-976A-FCE9DDA1974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2000"/>
            <a:ext cx="8229600" cy="1219200"/>
          </a:xfrm>
        </p:spPr>
        <p:txBody>
          <a:bodyPr>
            <a:normAutofit fontScale="90000"/>
          </a:bodyPr>
          <a:lstStyle/>
          <a:p>
            <a:r>
              <a:rPr lang="en-US" b="1" dirty="0" smtClean="0"/>
              <a:t>Cardiovascular </a:t>
            </a:r>
            <a:r>
              <a:rPr lang="en-US" b="1" dirty="0"/>
              <a:t>disease in the elderly</a:t>
            </a:r>
            <a:r>
              <a:rPr lang="en-US" b="1" dirty="0">
                <a:solidFill>
                  <a:prstClr val="black"/>
                </a:solidFill>
                <a:latin typeface="Cambria" pitchFamily="18" charset="0"/>
                <a:ea typeface="Verdana" pitchFamily="34" charset="0"/>
                <a:cs typeface="Verdana" pitchFamily="34" charset="0"/>
              </a:rPr>
              <a:t/>
            </a:r>
            <a:br>
              <a:rPr lang="en-US" b="1" dirty="0">
                <a:solidFill>
                  <a:prstClr val="black"/>
                </a:solidFill>
                <a:latin typeface="Cambria" pitchFamily="18" charset="0"/>
                <a:ea typeface="Verdana" pitchFamily="34" charset="0"/>
                <a:cs typeface="Verdana" pitchFamily="34" charset="0"/>
              </a:rPr>
            </a:br>
            <a:endParaRPr lang="ru-RU" b="1" dirty="0"/>
          </a:p>
        </p:txBody>
      </p:sp>
      <p:sp>
        <p:nvSpPr>
          <p:cNvPr id="3" name="Объект 2"/>
          <p:cNvSpPr>
            <a:spLocks noGrp="1"/>
          </p:cNvSpPr>
          <p:nvPr>
            <p:ph idx="1"/>
          </p:nvPr>
        </p:nvSpPr>
        <p:spPr>
          <a:xfrm>
            <a:off x="457200" y="5486401"/>
            <a:ext cx="8534400" cy="533399"/>
          </a:xfrm>
        </p:spPr>
        <p:txBody>
          <a:bodyPr>
            <a:normAutofit/>
          </a:bodyPr>
          <a:lstStyle/>
          <a:p>
            <a:pPr marL="0" indent="0" algn="ctr">
              <a:buNone/>
            </a:pPr>
            <a:r>
              <a:rPr lang="en-US" sz="2600" dirty="0">
                <a:solidFill>
                  <a:schemeClr val="accent2">
                    <a:lumMod val="10000"/>
                  </a:schemeClr>
                </a:solidFill>
              </a:rPr>
              <a:t>Professor of the Department internal diseases </a:t>
            </a:r>
            <a:r>
              <a:rPr lang="en-US" sz="2600" dirty="0" err="1">
                <a:solidFill>
                  <a:schemeClr val="accent2">
                    <a:lumMod val="10000"/>
                  </a:schemeClr>
                </a:solidFill>
              </a:rPr>
              <a:t>Liskova</a:t>
            </a:r>
            <a:r>
              <a:rPr lang="en-US" sz="2600" dirty="0">
                <a:solidFill>
                  <a:schemeClr val="accent2">
                    <a:lumMod val="10000"/>
                  </a:schemeClr>
                </a:solidFill>
              </a:rPr>
              <a:t> </a:t>
            </a:r>
            <a:r>
              <a:rPr lang="en-US" sz="2600" dirty="0" err="1">
                <a:solidFill>
                  <a:schemeClr val="accent2">
                    <a:lumMod val="10000"/>
                  </a:schemeClr>
                </a:solidFill>
              </a:rPr>
              <a:t>Yu.V</a:t>
            </a:r>
            <a:r>
              <a:rPr lang="en-US" sz="2600" dirty="0">
                <a:solidFill>
                  <a:schemeClr val="accent2">
                    <a:lumMod val="10000"/>
                  </a:schemeClr>
                </a:solidFill>
              </a:rPr>
              <a:t>.</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95399"/>
            <a:ext cx="6400800" cy="4505325"/>
          </a:xfrm>
          <a:prstGeom prst="rect">
            <a:avLst/>
          </a:prstGeom>
        </p:spPr>
      </p:pic>
    </p:spTree>
    <p:extLst>
      <p:ext uri="{BB962C8B-B14F-4D97-AF65-F5344CB8AC3E}">
        <p14:creationId xmlns:p14="http://schemas.microsoft.com/office/powerpoint/2010/main" val="333857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5"/>
            <a:ext cx="9144000" cy="6836569"/>
          </a:xfrm>
          <a:prstGeom prst="rect">
            <a:avLst/>
          </a:prstGeom>
        </p:spPr>
      </p:pic>
    </p:spTree>
    <p:extLst>
      <p:ext uri="{BB962C8B-B14F-4D97-AF65-F5344CB8AC3E}">
        <p14:creationId xmlns:p14="http://schemas.microsoft.com/office/powerpoint/2010/main" val="23079495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57200"/>
            <a:ext cx="6705600" cy="5029200"/>
          </a:xfrm>
          <a:prstGeom prst="rect">
            <a:avLst/>
          </a:prstGeom>
        </p:spPr>
      </p:pic>
      <p:sp>
        <p:nvSpPr>
          <p:cNvPr id="7" name="Прямоугольник 6"/>
          <p:cNvSpPr/>
          <p:nvPr/>
        </p:nvSpPr>
        <p:spPr>
          <a:xfrm>
            <a:off x="1676400" y="5715000"/>
            <a:ext cx="6324600" cy="769441"/>
          </a:xfrm>
          <a:prstGeom prst="rect">
            <a:avLst/>
          </a:prstGeom>
        </p:spPr>
        <p:txBody>
          <a:bodyPr wrap="square">
            <a:spAutoFit/>
          </a:bodyPr>
          <a:lstStyle/>
          <a:p>
            <a:pPr algn="ctr"/>
            <a:r>
              <a:rPr lang="en-US" sz="4400" dirty="0"/>
              <a:t>Thank </a:t>
            </a:r>
            <a:r>
              <a:rPr lang="en-US" sz="4400" dirty="0" smtClean="0"/>
              <a:t>you</a:t>
            </a:r>
            <a:endParaRPr lang="ru-RU" sz="4400" dirty="0"/>
          </a:p>
        </p:txBody>
      </p:sp>
    </p:spTree>
    <p:extLst>
      <p:ext uri="{BB962C8B-B14F-4D97-AF65-F5344CB8AC3E}">
        <p14:creationId xmlns:p14="http://schemas.microsoft.com/office/powerpoint/2010/main" val="120003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34962"/>
          </a:xfrm>
        </p:spPr>
        <p:txBody>
          <a:bodyPr>
            <a:noAutofit/>
          </a:bodyPr>
          <a:lstStyle/>
          <a:p>
            <a:r>
              <a:rPr lang="en-US" sz="2400" dirty="0"/>
              <a:t>Relationship of cardiovascular aging in healthy humans to cardiovascular disease</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160906251"/>
              </p:ext>
            </p:extLst>
          </p:nvPr>
        </p:nvGraphicFramePr>
        <p:xfrm>
          <a:off x="0" y="914402"/>
          <a:ext cx="9144000" cy="5867398"/>
        </p:xfrm>
        <a:graphic>
          <a:graphicData uri="http://schemas.openxmlformats.org/drawingml/2006/table">
            <a:tbl>
              <a:tblPr firstRow="1" bandRow="1">
                <a:tableStyleId>{5C22544A-7EE6-4342-B048-85BDC9FD1C3A}</a:tableStyleId>
              </a:tblPr>
              <a:tblGrid>
                <a:gridCol w="2878666"/>
                <a:gridCol w="3293534"/>
                <a:gridCol w="2971800"/>
              </a:tblGrid>
              <a:tr h="609598">
                <a:tc>
                  <a:txBody>
                    <a:bodyPr/>
                    <a:lstStyle/>
                    <a:p>
                      <a:pPr algn="l"/>
                      <a:r>
                        <a:rPr lang="en-US" dirty="0">
                          <a:solidFill>
                            <a:srgbClr val="F8F8F8"/>
                          </a:solidFill>
                        </a:rPr>
                        <a:t>Age-associated changes</a:t>
                      </a:r>
                    </a:p>
                  </a:txBody>
                  <a:tcPr/>
                </a:tc>
                <a:tc>
                  <a:txBody>
                    <a:bodyPr/>
                    <a:lstStyle/>
                    <a:p>
                      <a:pPr algn="l"/>
                      <a:r>
                        <a:rPr lang="en-US" dirty="0">
                          <a:solidFill>
                            <a:srgbClr val="F8F8F8"/>
                          </a:solidFill>
                        </a:rPr>
                        <a:t>Plausible mechanisms</a:t>
                      </a:r>
                    </a:p>
                  </a:txBody>
                  <a:tcPr/>
                </a:tc>
                <a:tc>
                  <a:txBody>
                    <a:bodyPr/>
                    <a:lstStyle/>
                    <a:p>
                      <a:pPr algn="l"/>
                      <a:r>
                        <a:rPr lang="en-US" dirty="0">
                          <a:solidFill>
                            <a:srgbClr val="F8F8F8"/>
                          </a:solidFill>
                        </a:rPr>
                        <a:t>Possible relationship to disease</a:t>
                      </a:r>
                    </a:p>
                  </a:txBody>
                  <a:tcPr/>
                </a:tc>
              </a:tr>
              <a:tr h="5227318">
                <a:tc>
                  <a:txBody>
                    <a:bodyPr/>
                    <a:lstStyle/>
                    <a:p>
                      <a:r>
                        <a:rPr lang="en-US" sz="2100" b="1" dirty="0" smtClean="0">
                          <a:solidFill>
                            <a:srgbClr val="FF0000"/>
                          </a:solidFill>
                        </a:rPr>
                        <a:t>CV structural remodeling</a:t>
                      </a:r>
                      <a:endParaRPr lang="ru-RU" sz="2100" dirty="0" smtClean="0"/>
                    </a:p>
                    <a:p>
                      <a:r>
                        <a:rPr lang="en-US" sz="2100" dirty="0" smtClean="0"/>
                        <a:t>: Vascular intimal </a:t>
                      </a:r>
                      <a:r>
                        <a:rPr lang="en-US" sz="2100" dirty="0" err="1" smtClean="0"/>
                        <a:t>thicknes</a:t>
                      </a:r>
                      <a:endParaRPr lang="ru-RU" sz="2100" dirty="0" smtClean="0"/>
                    </a:p>
                    <a:p>
                      <a:endParaRPr lang="ru-RU" sz="2100" dirty="0" smtClean="0"/>
                    </a:p>
                    <a:p>
                      <a:r>
                        <a:rPr lang="en-US" sz="2100" dirty="0" smtClean="0"/>
                        <a:t>: Vascular stiffness</a:t>
                      </a:r>
                      <a:endParaRPr lang="ru-RU" sz="2100" dirty="0" smtClean="0"/>
                    </a:p>
                    <a:p>
                      <a:endParaRPr lang="ru-RU" sz="2100" dirty="0" smtClean="0"/>
                    </a:p>
                    <a:p>
                      <a:endParaRPr lang="ru-RU" sz="2100" dirty="0" smtClean="0"/>
                    </a:p>
                    <a:p>
                      <a:endParaRPr lang="ru-RU" sz="2100" dirty="0" smtClean="0"/>
                    </a:p>
                    <a:p>
                      <a:endParaRPr lang="ru-RU" sz="2100" dirty="0" smtClean="0"/>
                    </a:p>
                    <a:p>
                      <a:endParaRPr lang="ru-RU" sz="2100" dirty="0" smtClean="0"/>
                    </a:p>
                    <a:p>
                      <a:r>
                        <a:rPr lang="en-US" sz="2100" dirty="0" smtClean="0"/>
                        <a:t>: LV wall thickness</a:t>
                      </a:r>
                      <a:endParaRPr lang="ru-RU" sz="2100" dirty="0" smtClean="0"/>
                    </a:p>
                    <a:p>
                      <a:endParaRPr lang="ru-RU" sz="2100" dirty="0" smtClean="0"/>
                    </a:p>
                    <a:p>
                      <a:endParaRPr lang="ru-RU" sz="2100" dirty="0" smtClean="0"/>
                    </a:p>
                    <a:p>
                      <a:endParaRPr lang="ru-RU" sz="2100" dirty="0" smtClean="0"/>
                    </a:p>
                    <a:p>
                      <a:r>
                        <a:rPr lang="en-US" sz="2100" dirty="0" smtClean="0"/>
                        <a:t>: L. atrial size</a:t>
                      </a:r>
                      <a:endParaRPr lang="ru-RU" sz="2100" dirty="0"/>
                    </a:p>
                  </a:txBody>
                  <a:tcPr/>
                </a:tc>
                <a:tc>
                  <a:txBody>
                    <a:bodyPr/>
                    <a:lstStyle/>
                    <a:p>
                      <a:endParaRPr lang="ru-RU" sz="2100" dirty="0" smtClean="0"/>
                    </a:p>
                    <a:p>
                      <a:endParaRPr lang="ru-RU" sz="2100" dirty="0" smtClean="0"/>
                    </a:p>
                    <a:p>
                      <a:r>
                        <a:rPr lang="en-US" sz="2100" dirty="0" smtClean="0"/>
                        <a:t>: VSMC migration and matrix production</a:t>
                      </a:r>
                      <a:endParaRPr lang="ru-RU" sz="2100" dirty="0" smtClean="0"/>
                    </a:p>
                    <a:p>
                      <a:endParaRPr lang="ru-RU" sz="2100" dirty="0" smtClean="0"/>
                    </a:p>
                    <a:p>
                      <a:r>
                        <a:rPr lang="en-US" sz="2100" dirty="0" smtClean="0"/>
                        <a:t>Elastin fragmentation</a:t>
                      </a:r>
                      <a:endParaRPr lang="ru-RU" sz="2100" dirty="0" smtClean="0"/>
                    </a:p>
                    <a:p>
                      <a:r>
                        <a:rPr lang="en-US" sz="2100" dirty="0" smtClean="0"/>
                        <a:t>: </a:t>
                      </a:r>
                      <a:r>
                        <a:rPr lang="en-US" sz="2100" dirty="0" err="1" smtClean="0"/>
                        <a:t>Elastase</a:t>
                      </a:r>
                      <a:r>
                        <a:rPr lang="en-US" sz="2100" dirty="0" smtClean="0"/>
                        <a:t> activity</a:t>
                      </a:r>
                      <a:endParaRPr lang="ru-RU" sz="2100" dirty="0" smtClean="0"/>
                    </a:p>
                    <a:p>
                      <a:r>
                        <a:rPr lang="en-US" sz="2100" dirty="0" smtClean="0"/>
                        <a:t>: Collagen production and cross-linking</a:t>
                      </a:r>
                      <a:endParaRPr lang="ru-RU" sz="2100" dirty="0" smtClean="0"/>
                    </a:p>
                    <a:p>
                      <a:r>
                        <a:rPr lang="en-US" sz="2100" dirty="0" smtClean="0"/>
                        <a:t>Altered growth factor regulation and tissue repair</a:t>
                      </a:r>
                      <a:endParaRPr lang="ru-RU" sz="2100" dirty="0" smtClean="0"/>
                    </a:p>
                    <a:p>
                      <a:r>
                        <a:rPr lang="en-US" sz="2100" dirty="0" smtClean="0"/>
                        <a:t>: LV </a:t>
                      </a:r>
                      <a:r>
                        <a:rPr lang="en-US" sz="2100" dirty="0" err="1" smtClean="0"/>
                        <a:t>myocyte</a:t>
                      </a:r>
                      <a:r>
                        <a:rPr lang="en-US" sz="2100" dirty="0" smtClean="0"/>
                        <a:t> size</a:t>
                      </a:r>
                      <a:endParaRPr lang="ru-RU" sz="2100" dirty="0" smtClean="0"/>
                    </a:p>
                    <a:p>
                      <a:r>
                        <a:rPr lang="en-US" sz="2100" dirty="0" smtClean="0"/>
                        <a:t>; </a:t>
                      </a:r>
                      <a:r>
                        <a:rPr lang="en-US" sz="2100" dirty="0" err="1" smtClean="0"/>
                        <a:t>Myocyte</a:t>
                      </a:r>
                      <a:r>
                        <a:rPr lang="en-US" sz="2100" dirty="0" smtClean="0"/>
                        <a:t> number</a:t>
                      </a:r>
                      <a:endParaRPr lang="ru-RU" sz="2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Focal collagen deposition</a:t>
                      </a:r>
                      <a:endParaRPr lang="ru-RU" sz="21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2100" dirty="0" smtClean="0"/>
                    </a:p>
                    <a:p>
                      <a:r>
                        <a:rPr lang="en-US" sz="2100" dirty="0" smtClean="0"/>
                        <a:t>: L. atrial volume/pressure</a:t>
                      </a:r>
                      <a:endParaRPr lang="ru-RU" sz="2100" dirty="0"/>
                    </a:p>
                  </a:txBody>
                  <a:tcPr/>
                </a:tc>
                <a:tc>
                  <a:txBody>
                    <a:bodyPr/>
                    <a:lstStyle/>
                    <a:p>
                      <a:endParaRPr lang="ru-RU" sz="2100" dirty="0" smtClean="0"/>
                    </a:p>
                    <a:p>
                      <a:endParaRPr lang="ru-RU" sz="2100" dirty="0" smtClean="0"/>
                    </a:p>
                    <a:p>
                      <a:r>
                        <a:rPr lang="en-US" sz="2100" dirty="0" smtClean="0"/>
                        <a:t>Early stages of atherosclerosis</a:t>
                      </a:r>
                      <a:endParaRPr lang="ru-RU" sz="2100" dirty="0" smtClean="0"/>
                    </a:p>
                    <a:p>
                      <a:endParaRPr lang="ru-RU" sz="2100" dirty="0" smtClean="0"/>
                    </a:p>
                    <a:p>
                      <a:r>
                        <a:rPr lang="en-US" sz="2100" dirty="0" smtClean="0"/>
                        <a:t>Systolic hypertension</a:t>
                      </a:r>
                      <a:endParaRPr lang="ru-RU" sz="2100" dirty="0" smtClean="0"/>
                    </a:p>
                    <a:p>
                      <a:endParaRPr lang="ru-RU" sz="2100" dirty="0" smtClean="0"/>
                    </a:p>
                    <a:p>
                      <a:endParaRPr lang="ru-RU" sz="2100" dirty="0" smtClean="0"/>
                    </a:p>
                    <a:p>
                      <a:endParaRPr lang="ru-RU" sz="2100" dirty="0" smtClean="0"/>
                    </a:p>
                    <a:p>
                      <a:r>
                        <a:rPr lang="en-US" sz="2100" dirty="0" smtClean="0"/>
                        <a:t>Atherosclerosis</a:t>
                      </a:r>
                      <a:endParaRPr lang="ru-RU" sz="2100" dirty="0" smtClean="0"/>
                    </a:p>
                    <a:p>
                      <a:endParaRPr lang="ru-RU" sz="2100" dirty="0" smtClean="0"/>
                    </a:p>
                    <a:p>
                      <a:r>
                        <a:rPr lang="en-US" sz="2100" dirty="0" smtClean="0"/>
                        <a:t>; Early LV diastolic filling</a:t>
                      </a:r>
                      <a:endParaRPr lang="ru-RU" sz="2100" dirty="0" smtClean="0"/>
                    </a:p>
                    <a:p>
                      <a:r>
                        <a:rPr lang="en-US" sz="2100" dirty="0" smtClean="0"/>
                        <a:t>: LV filling pressure/dyspnea</a:t>
                      </a:r>
                      <a:endParaRPr lang="ru-RU" sz="2100" dirty="0" smtClean="0"/>
                    </a:p>
                    <a:p>
                      <a:endParaRPr lang="ru-RU" sz="2100" dirty="0" smtClean="0"/>
                    </a:p>
                    <a:p>
                      <a:r>
                        <a:rPr lang="en-US" sz="2100" dirty="0" smtClean="0"/>
                        <a:t>: Risk of atrial fibrillation</a:t>
                      </a:r>
                      <a:endParaRPr lang="ru-RU" sz="2100" dirty="0"/>
                    </a:p>
                  </a:txBody>
                  <a:tcPr/>
                </a:tc>
              </a:tr>
            </a:tbl>
          </a:graphicData>
        </a:graphic>
      </p:graphicFrame>
    </p:spTree>
    <p:extLst>
      <p:ext uri="{BB962C8B-B14F-4D97-AF65-F5344CB8AC3E}">
        <p14:creationId xmlns:p14="http://schemas.microsoft.com/office/powerpoint/2010/main" val="1519944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34962"/>
          </a:xfrm>
        </p:spPr>
        <p:txBody>
          <a:bodyPr>
            <a:noAutofit/>
          </a:bodyPr>
          <a:lstStyle/>
          <a:p>
            <a:r>
              <a:rPr lang="en-US" sz="2400" dirty="0"/>
              <a:t>Relationship of cardiovascular aging in healthy humans to cardiovascular disease</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535596361"/>
              </p:ext>
            </p:extLst>
          </p:nvPr>
        </p:nvGraphicFramePr>
        <p:xfrm>
          <a:off x="76200" y="914402"/>
          <a:ext cx="9067799" cy="5867398"/>
        </p:xfrm>
        <a:graphic>
          <a:graphicData uri="http://schemas.openxmlformats.org/drawingml/2006/table">
            <a:tbl>
              <a:tblPr firstRow="1" bandRow="1">
                <a:tableStyleId>{5C22544A-7EE6-4342-B048-85BDC9FD1C3A}</a:tableStyleId>
              </a:tblPr>
              <a:tblGrid>
                <a:gridCol w="2854677"/>
                <a:gridCol w="3442405"/>
                <a:gridCol w="2770717"/>
              </a:tblGrid>
              <a:tr h="764875">
                <a:tc>
                  <a:txBody>
                    <a:bodyPr/>
                    <a:lstStyle/>
                    <a:p>
                      <a:pPr algn="l"/>
                      <a:r>
                        <a:rPr lang="en-US" dirty="0">
                          <a:solidFill>
                            <a:srgbClr val="F8F8F8"/>
                          </a:solidFill>
                        </a:rPr>
                        <a:t>Age-associated changes</a:t>
                      </a:r>
                    </a:p>
                  </a:txBody>
                  <a:tcPr/>
                </a:tc>
                <a:tc>
                  <a:txBody>
                    <a:bodyPr/>
                    <a:lstStyle/>
                    <a:p>
                      <a:pPr algn="l"/>
                      <a:r>
                        <a:rPr lang="en-US" dirty="0">
                          <a:solidFill>
                            <a:srgbClr val="F8F8F8"/>
                          </a:solidFill>
                        </a:rPr>
                        <a:t>Plausible mechanisms</a:t>
                      </a:r>
                    </a:p>
                  </a:txBody>
                  <a:tcPr/>
                </a:tc>
                <a:tc>
                  <a:txBody>
                    <a:bodyPr/>
                    <a:lstStyle/>
                    <a:p>
                      <a:pPr algn="l"/>
                      <a:r>
                        <a:rPr lang="en-US" dirty="0">
                          <a:solidFill>
                            <a:srgbClr val="F8F8F8"/>
                          </a:solidFill>
                        </a:rPr>
                        <a:t>Possible relationship to disease</a:t>
                      </a:r>
                    </a:p>
                  </a:txBody>
                  <a:tcPr/>
                </a:tc>
              </a:tr>
              <a:tr h="5102523">
                <a:tc>
                  <a:txBody>
                    <a:bodyPr/>
                    <a:lstStyle/>
                    <a:p>
                      <a:r>
                        <a:rPr lang="en-US" sz="2100" b="1" dirty="0" smtClean="0">
                          <a:solidFill>
                            <a:srgbClr val="FF0000"/>
                          </a:solidFill>
                        </a:rPr>
                        <a:t>CV functional changes</a:t>
                      </a:r>
                      <a:endParaRPr lang="ru-RU" sz="2100" b="1" dirty="0" smtClean="0">
                        <a:solidFill>
                          <a:srgbClr val="FF0000"/>
                        </a:solidFill>
                      </a:endParaRPr>
                    </a:p>
                    <a:p>
                      <a:endParaRPr lang="ru-RU" sz="2100" dirty="0" smtClean="0"/>
                    </a:p>
                    <a:p>
                      <a:r>
                        <a:rPr lang="en-US" sz="2100" dirty="0" smtClean="0"/>
                        <a:t>Altered vascular tone</a:t>
                      </a:r>
                      <a:endParaRPr lang="ru-RU" sz="2100" dirty="0" smtClean="0"/>
                    </a:p>
                    <a:p>
                      <a:endParaRPr lang="ru-RU" sz="2100" dirty="0" smtClean="0"/>
                    </a:p>
                    <a:p>
                      <a:endParaRPr lang="ru-RU" sz="2100" dirty="0" smtClean="0"/>
                    </a:p>
                    <a:p>
                      <a:r>
                        <a:rPr lang="en-US" sz="2100" dirty="0" smtClean="0"/>
                        <a:t>; CV reserve</a:t>
                      </a:r>
                      <a:endParaRPr lang="ru-RU" sz="2100" dirty="0" smtClean="0"/>
                    </a:p>
                    <a:p>
                      <a:endParaRPr lang="ru-RU" sz="2100" dirty="0" smtClean="0"/>
                    </a:p>
                    <a:p>
                      <a:endParaRPr lang="ru-RU" sz="2100" dirty="0" smtClean="0"/>
                    </a:p>
                    <a:p>
                      <a:endParaRPr lang="ru-RU" sz="2100" dirty="0" smtClean="0"/>
                    </a:p>
                    <a:p>
                      <a:endParaRPr lang="ru-RU" sz="2100" dirty="0" smtClean="0"/>
                    </a:p>
                    <a:p>
                      <a:endParaRPr lang="ru-RU" sz="2100" dirty="0" smtClean="0"/>
                    </a:p>
                    <a:p>
                      <a:r>
                        <a:rPr lang="en-US" sz="2100" dirty="0" smtClean="0"/>
                        <a:t>; Physical activity</a:t>
                      </a:r>
                      <a:endParaRPr lang="ru-RU" sz="2100" dirty="0" smtClean="0"/>
                    </a:p>
                    <a:p>
                      <a:endParaRPr lang="ru-RU" sz="2100" dirty="0" smtClean="0"/>
                    </a:p>
                  </a:txBody>
                  <a:tcPr/>
                </a:tc>
                <a:tc>
                  <a:txBody>
                    <a:bodyPr/>
                    <a:lstStyle/>
                    <a:p>
                      <a:endParaRPr lang="ru-RU" sz="2100" dirty="0" smtClean="0"/>
                    </a:p>
                    <a:p>
                      <a:endParaRPr lang="ru-RU" sz="2100" dirty="0" smtClean="0"/>
                    </a:p>
                    <a:p>
                      <a:r>
                        <a:rPr lang="en-US" sz="2100" dirty="0" smtClean="0"/>
                        <a:t>; NO production/effects</a:t>
                      </a:r>
                      <a:endParaRPr lang="ru-RU" sz="2100" dirty="0" smtClean="0"/>
                    </a:p>
                    <a:p>
                      <a:r>
                        <a:rPr lang="en-US" sz="2100" dirty="0" smtClean="0"/>
                        <a:t>; </a:t>
                      </a:r>
                      <a:r>
                        <a:rPr lang="en-US" sz="2100" dirty="0" err="1" smtClean="0"/>
                        <a:t>bAR</a:t>
                      </a:r>
                      <a:r>
                        <a:rPr lang="en-US" sz="2100" dirty="0" smtClean="0"/>
                        <a:t> responses</a:t>
                      </a:r>
                      <a:endParaRPr lang="ru-RU" sz="2100" dirty="0" smtClean="0"/>
                    </a:p>
                    <a:p>
                      <a:endParaRPr lang="ru-RU" sz="2100" dirty="0" smtClean="0"/>
                    </a:p>
                    <a:p>
                      <a:r>
                        <a:rPr lang="en-US" sz="2100" dirty="0" smtClean="0"/>
                        <a:t>: Vascular load</a:t>
                      </a:r>
                      <a:endParaRPr lang="ru-RU" sz="2100" dirty="0" smtClean="0"/>
                    </a:p>
                    <a:p>
                      <a:r>
                        <a:rPr lang="en-US" sz="2100" dirty="0" smtClean="0"/>
                        <a:t>; Intrinsic myocardial contractility</a:t>
                      </a:r>
                      <a:endParaRPr lang="ru-RU" sz="2100" dirty="0" smtClean="0"/>
                    </a:p>
                    <a:p>
                      <a:r>
                        <a:rPr lang="en-US" sz="2100" dirty="0" smtClean="0"/>
                        <a:t>; b-adrenergic modulation of heart rate, LV contractility and vascular tone</a:t>
                      </a:r>
                      <a:endParaRPr lang="ru-RU" sz="2100" dirty="0" smtClean="0"/>
                    </a:p>
                    <a:p>
                      <a:endParaRPr lang="ru-RU" sz="2100" dirty="0" smtClean="0"/>
                    </a:p>
                    <a:p>
                      <a:r>
                        <a:rPr lang="en-US" sz="2100" dirty="0" smtClean="0"/>
                        <a:t>Comorbidities</a:t>
                      </a:r>
                      <a:endParaRPr lang="ru-RU" sz="2100" dirty="0" smtClean="0"/>
                    </a:p>
                    <a:p>
                      <a:r>
                        <a:rPr lang="en-US" sz="2100" dirty="0" smtClean="0"/>
                        <a:t>; Skeletal muscle mass</a:t>
                      </a:r>
                      <a:endParaRPr lang="ru-RU" sz="2100" dirty="0" smtClean="0"/>
                    </a:p>
                  </a:txBody>
                  <a:tcPr/>
                </a:tc>
                <a:tc>
                  <a:txBody>
                    <a:bodyPr/>
                    <a:lstStyle/>
                    <a:p>
                      <a:endParaRPr lang="ru-RU" sz="2100" dirty="0" smtClean="0"/>
                    </a:p>
                    <a:p>
                      <a:endParaRPr lang="ru-RU" sz="2100" dirty="0" smtClean="0"/>
                    </a:p>
                    <a:p>
                      <a:r>
                        <a:rPr lang="en-US" sz="2100" dirty="0" smtClean="0"/>
                        <a:t>Vascular stiffening/hypertension</a:t>
                      </a:r>
                      <a:endParaRPr lang="ru-RU" sz="2100" dirty="0" smtClean="0"/>
                    </a:p>
                    <a:p>
                      <a:endParaRPr lang="ru-RU" sz="2100" dirty="0" smtClean="0"/>
                    </a:p>
                    <a:p>
                      <a:r>
                        <a:rPr lang="en-US" sz="2100" dirty="0" smtClean="0"/>
                        <a:t>Lower threshold for heart failure</a:t>
                      </a:r>
                      <a:endParaRPr lang="ru-RU" sz="2100" dirty="0" smtClean="0"/>
                    </a:p>
                    <a:p>
                      <a:endParaRPr lang="ru-RU" sz="2100" dirty="0" smtClean="0"/>
                    </a:p>
                    <a:p>
                      <a:endParaRPr lang="ru-RU" sz="2100" dirty="0" smtClean="0"/>
                    </a:p>
                    <a:p>
                      <a:endParaRPr lang="ru-RU" sz="2100" dirty="0" smtClean="0"/>
                    </a:p>
                    <a:p>
                      <a:endParaRPr lang="ru-RU" sz="2100" dirty="0" smtClean="0"/>
                    </a:p>
                    <a:p>
                      <a:r>
                        <a:rPr lang="en-US" sz="2100" dirty="0" smtClean="0"/>
                        <a:t>Accelerated aging changes in CV structure and function</a:t>
                      </a:r>
                      <a:endParaRPr lang="ru-RU" sz="2100" dirty="0" smtClean="0"/>
                    </a:p>
                    <a:p>
                      <a:r>
                        <a:rPr lang="en-US" sz="2100" dirty="0" smtClean="0"/>
                        <a:t>: Risk of CV disease</a:t>
                      </a:r>
                      <a:endParaRPr lang="ru-RU" sz="2100" dirty="0" smtClean="0"/>
                    </a:p>
                  </a:txBody>
                  <a:tcPr/>
                </a:tc>
              </a:tr>
            </a:tbl>
          </a:graphicData>
        </a:graphic>
      </p:graphicFrame>
    </p:spTree>
    <p:extLst>
      <p:ext uri="{BB962C8B-B14F-4D97-AF65-F5344CB8AC3E}">
        <p14:creationId xmlns:p14="http://schemas.microsoft.com/office/powerpoint/2010/main" val="2901035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74638"/>
            <a:ext cx="8763000" cy="715962"/>
          </a:xfrm>
        </p:spPr>
        <p:txBody>
          <a:bodyPr>
            <a:noAutofit/>
          </a:bodyPr>
          <a:lstStyle/>
          <a:p>
            <a:r>
              <a:rPr lang="en-US" sz="3600" b="1" dirty="0"/>
              <a:t>Aging Research Leads to a New View of CVD</a:t>
            </a:r>
            <a:endParaRPr lang="ru-RU" sz="3600" b="1" dirty="0"/>
          </a:p>
        </p:txBody>
      </p:sp>
      <p:sp>
        <p:nvSpPr>
          <p:cNvPr id="3" name="Объект 2"/>
          <p:cNvSpPr>
            <a:spLocks noGrp="1"/>
          </p:cNvSpPr>
          <p:nvPr>
            <p:ph idx="1"/>
          </p:nvPr>
        </p:nvSpPr>
        <p:spPr>
          <a:xfrm>
            <a:off x="457200" y="1295400"/>
            <a:ext cx="8534400" cy="5562600"/>
          </a:xfrm>
        </p:spPr>
        <p:txBody>
          <a:bodyPr>
            <a:normAutofit fontScale="85000" lnSpcReduction="20000"/>
          </a:bodyPr>
          <a:lstStyle/>
          <a:p>
            <a:pPr algn="just"/>
            <a:r>
              <a:rPr lang="en-US" dirty="0"/>
              <a:t>In both the aging and cardiovascular fields, it is generally accepted that a low calorie diet combined with exercise will increase the health span of mammals and that adiposity and a sedentary lifestyle have the opposite effect. </a:t>
            </a:r>
            <a:endParaRPr lang="ru-RU" dirty="0" smtClean="0"/>
          </a:p>
          <a:p>
            <a:pPr algn="just"/>
            <a:r>
              <a:rPr lang="en-US" dirty="0" smtClean="0"/>
              <a:t>The </a:t>
            </a:r>
            <a:r>
              <a:rPr lang="en-US" dirty="0"/>
              <a:t>traditional view is that CVD results from the accumulation of cholesterol and fatty acids in tissues, which compromise tissue function and stimulate the production of inflammatory cytokines as well as ROS. </a:t>
            </a:r>
            <a:endParaRPr lang="ru-RU" dirty="0" smtClean="0"/>
          </a:p>
          <a:p>
            <a:pPr algn="just"/>
            <a:r>
              <a:rPr lang="en-US" dirty="0" smtClean="0"/>
              <a:t>In </a:t>
            </a:r>
            <a:r>
              <a:rPr lang="en-US" dirty="0"/>
              <a:t>the past decade, however, the aging field has proposed that there is another fundamental process at work: a diet high in calories without exercise may be harmful because it suppresses the expression of “longevity genes” that promote cellular defenses against aging and age-related </a:t>
            </a:r>
            <a:r>
              <a:rPr lang="en-US" dirty="0" smtClean="0"/>
              <a:t>diseases</a:t>
            </a:r>
            <a:r>
              <a:rPr lang="ru-RU" dirty="0" smtClean="0"/>
              <a:t>.</a:t>
            </a:r>
            <a:endParaRPr lang="ru-RU" dirty="0"/>
          </a:p>
        </p:txBody>
      </p:sp>
    </p:spTree>
    <p:extLst>
      <p:ext uri="{BB962C8B-B14F-4D97-AF65-F5344CB8AC3E}">
        <p14:creationId xmlns:p14="http://schemas.microsoft.com/office/powerpoint/2010/main" val="474910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0"/>
            <a:ext cx="8686800" cy="6858000"/>
          </a:xfrm>
        </p:spPr>
      </p:pic>
    </p:spTree>
    <p:extLst>
      <p:ext uri="{BB962C8B-B14F-4D97-AF65-F5344CB8AC3E}">
        <p14:creationId xmlns:p14="http://schemas.microsoft.com/office/powerpoint/2010/main" val="1865425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74638"/>
            <a:ext cx="8763000" cy="715962"/>
          </a:xfrm>
        </p:spPr>
        <p:txBody>
          <a:bodyPr>
            <a:noAutofit/>
          </a:bodyPr>
          <a:lstStyle/>
          <a:p>
            <a:r>
              <a:rPr lang="en-US" sz="3600" b="1" dirty="0"/>
              <a:t>Aging Research Leads to a New View of CVD</a:t>
            </a:r>
            <a:endParaRPr lang="ru-RU" sz="3600" b="1" dirty="0"/>
          </a:p>
        </p:txBody>
      </p:sp>
      <p:sp>
        <p:nvSpPr>
          <p:cNvPr id="3" name="Объект 2"/>
          <p:cNvSpPr>
            <a:spLocks noGrp="1"/>
          </p:cNvSpPr>
          <p:nvPr>
            <p:ph idx="1"/>
          </p:nvPr>
        </p:nvSpPr>
        <p:spPr>
          <a:xfrm>
            <a:off x="457200" y="1295400"/>
            <a:ext cx="8534400" cy="5562600"/>
          </a:xfrm>
        </p:spPr>
        <p:txBody>
          <a:bodyPr>
            <a:normAutofit fontScale="92500" lnSpcReduction="10000"/>
          </a:bodyPr>
          <a:lstStyle/>
          <a:p>
            <a:pPr algn="just"/>
            <a:r>
              <a:rPr lang="en-US" dirty="0"/>
              <a:t>Data from human studies indicate that Okinawans eat a moderately restricted diet (≈1785 kcal/d) and have lower rates of coronary heart disease and a relatively high frequency of centenarians. Consistent with this, individuals on CR diets (0.5–8 years) have a physiology consistent with protection from CVD, including reduced triglycerides, lower blood pressure, reduced inflammatory markers, and decreased oxidative stress</a:t>
            </a:r>
            <a:r>
              <a:rPr lang="en-US" dirty="0" smtClean="0"/>
              <a:t>.</a:t>
            </a:r>
            <a:endParaRPr lang="ru-RU" dirty="0" smtClean="0"/>
          </a:p>
          <a:p>
            <a:pPr algn="just"/>
            <a:r>
              <a:rPr lang="en-US" dirty="0"/>
              <a:t>Many of the fundamental molecular processes involved in CR-mediated protection of the cardiovascular system are known.</a:t>
            </a:r>
            <a:endParaRPr lang="ru-RU" dirty="0"/>
          </a:p>
        </p:txBody>
      </p:sp>
    </p:spTree>
    <p:extLst>
      <p:ext uri="{BB962C8B-B14F-4D97-AF65-F5344CB8AC3E}">
        <p14:creationId xmlns:p14="http://schemas.microsoft.com/office/powerpoint/2010/main" val="2468471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9"/>
            <a:ext cx="9144000" cy="6822281"/>
          </a:xfrm>
          <a:prstGeom prst="rect">
            <a:avLst/>
          </a:prstGeom>
        </p:spPr>
      </p:pic>
    </p:spTree>
    <p:extLst>
      <p:ext uri="{BB962C8B-B14F-4D97-AF65-F5344CB8AC3E}">
        <p14:creationId xmlns:p14="http://schemas.microsoft.com/office/powerpoint/2010/main" val="1684951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85800"/>
          </a:xfrm>
        </p:spPr>
        <p:txBody>
          <a:bodyPr>
            <a:normAutofit fontScale="90000"/>
          </a:bodyPr>
          <a:lstStyle/>
          <a:p>
            <a:r>
              <a:rPr lang="en-US" b="1" dirty="0"/>
              <a:t>Longevity Genes and CVD</a:t>
            </a:r>
            <a:endParaRPr lang="ru-RU" b="1" dirty="0"/>
          </a:p>
        </p:txBody>
      </p:sp>
      <p:sp>
        <p:nvSpPr>
          <p:cNvPr id="3" name="Объект 2"/>
          <p:cNvSpPr>
            <a:spLocks noGrp="1"/>
          </p:cNvSpPr>
          <p:nvPr>
            <p:ph idx="1"/>
          </p:nvPr>
        </p:nvSpPr>
        <p:spPr>
          <a:xfrm>
            <a:off x="457200" y="990600"/>
            <a:ext cx="8458200" cy="5715000"/>
          </a:xfrm>
        </p:spPr>
        <p:txBody>
          <a:bodyPr/>
          <a:lstStyle/>
          <a:p>
            <a:r>
              <a:rPr lang="ru-RU" b="1" dirty="0" smtClean="0"/>
              <a:t>SIR2</a:t>
            </a:r>
          </a:p>
          <a:p>
            <a:pPr marL="0" indent="0" algn="just">
              <a:buNone/>
            </a:pPr>
            <a:r>
              <a:rPr lang="en-US" sz="2400" dirty="0" err="1"/>
              <a:t>Sirtuins</a:t>
            </a:r>
            <a:r>
              <a:rPr lang="en-US" sz="2400" dirty="0"/>
              <a:t> are evolutionary conserved enzymes that function as NAD+-dependent </a:t>
            </a:r>
            <a:r>
              <a:rPr lang="en-US" sz="2400" dirty="0" err="1"/>
              <a:t>deacetylases</a:t>
            </a:r>
            <a:r>
              <a:rPr lang="en-US" sz="2400" dirty="0"/>
              <a:t> and </a:t>
            </a:r>
            <a:r>
              <a:rPr lang="en-US" sz="2400" dirty="0" err="1"/>
              <a:t>ribosyltransferases</a:t>
            </a:r>
            <a:r>
              <a:rPr lang="en-US" sz="2400" dirty="0"/>
              <a:t>. Mammals have 7 </a:t>
            </a:r>
            <a:r>
              <a:rPr lang="en-US" sz="2400" dirty="0" err="1"/>
              <a:t>sirtuin</a:t>
            </a:r>
            <a:r>
              <a:rPr lang="en-US" sz="2400" dirty="0"/>
              <a:t> members, which have diverse localizations in the cell and regulate a variety of cellular functions including DNA damage repair, cell cycle, metabolic response to nutrient availability, and protection from neurological </a:t>
            </a:r>
            <a:r>
              <a:rPr lang="en-US" sz="2400" dirty="0" smtClean="0"/>
              <a:t>degeneration</a:t>
            </a:r>
            <a:r>
              <a:rPr lang="ru-RU" sz="2400" dirty="0" smtClean="0"/>
              <a:t>. </a:t>
            </a:r>
            <a:r>
              <a:rPr lang="en-US" sz="2400" dirty="0" smtClean="0"/>
              <a:t>Numerous </a:t>
            </a:r>
            <a:r>
              <a:rPr lang="en-US" sz="2400" dirty="0"/>
              <a:t>studies have maintained </a:t>
            </a:r>
            <a:r>
              <a:rPr lang="en-US" sz="2400" dirty="0" err="1"/>
              <a:t>sirtuins</a:t>
            </a:r>
            <a:r>
              <a:rPr lang="en-US" sz="2400" dirty="0"/>
              <a:t> as a key component of the longevity </a:t>
            </a:r>
            <a:r>
              <a:rPr lang="en-US" sz="2400" dirty="0" smtClean="0"/>
              <a:t>network</a:t>
            </a:r>
            <a:r>
              <a:rPr lang="ru-RU" sz="2400" dirty="0" smtClean="0"/>
              <a:t>.</a:t>
            </a:r>
          </a:p>
          <a:p>
            <a:pPr marL="0" indent="0" algn="just">
              <a:buNone/>
            </a:pPr>
            <a:r>
              <a:rPr lang="en-US" sz="2400" dirty="0"/>
              <a:t>Interestingly, SIRT1 is involved in both pressure overload-induced, and Angiotensin II, cardiac hypertrophy in addition to hypertrophy of vascular smooth muscle</a:t>
            </a:r>
            <a:r>
              <a:rPr lang="en-US" sz="2400" dirty="0" smtClean="0"/>
              <a:t>.</a:t>
            </a:r>
            <a:endParaRPr lang="ru-RU" sz="2400" dirty="0" smtClean="0"/>
          </a:p>
          <a:p>
            <a:pPr marL="0" indent="0" algn="just">
              <a:buNone/>
            </a:pPr>
            <a:r>
              <a:rPr lang="en-US" sz="2400" dirty="0"/>
              <a:t>Arterial stiffness is also regulated by SIRT1 through preventing </a:t>
            </a:r>
            <a:r>
              <a:rPr lang="en-US" sz="2400" dirty="0" err="1"/>
              <a:t>hyperphosphatemia</a:t>
            </a:r>
            <a:r>
              <a:rPr lang="en-US" sz="2400" dirty="0"/>
              <a:t>-induced arterial calcification.</a:t>
            </a:r>
            <a:endParaRPr lang="ru-RU" sz="2400" dirty="0" smtClean="0"/>
          </a:p>
          <a:p>
            <a:pPr marL="0" indent="0" algn="just">
              <a:buNone/>
            </a:pPr>
            <a:endParaRPr lang="ru-RU" sz="2400" dirty="0"/>
          </a:p>
        </p:txBody>
      </p:sp>
    </p:spTree>
    <p:extLst>
      <p:ext uri="{BB962C8B-B14F-4D97-AF65-F5344CB8AC3E}">
        <p14:creationId xmlns:p14="http://schemas.microsoft.com/office/powerpoint/2010/main" val="750600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85800"/>
          </a:xfrm>
        </p:spPr>
        <p:txBody>
          <a:bodyPr>
            <a:normAutofit fontScale="90000"/>
          </a:bodyPr>
          <a:lstStyle/>
          <a:p>
            <a:r>
              <a:rPr lang="en-US" b="1" dirty="0"/>
              <a:t>Longevity Genes and CVD</a:t>
            </a:r>
            <a:endParaRPr lang="ru-RU" b="1" dirty="0"/>
          </a:p>
        </p:txBody>
      </p:sp>
      <p:sp>
        <p:nvSpPr>
          <p:cNvPr id="3" name="Объект 2"/>
          <p:cNvSpPr>
            <a:spLocks noGrp="1"/>
          </p:cNvSpPr>
          <p:nvPr>
            <p:ph idx="1"/>
          </p:nvPr>
        </p:nvSpPr>
        <p:spPr>
          <a:xfrm>
            <a:off x="457200" y="990600"/>
            <a:ext cx="8458200" cy="5715000"/>
          </a:xfrm>
        </p:spPr>
        <p:txBody>
          <a:bodyPr/>
          <a:lstStyle/>
          <a:p>
            <a:r>
              <a:rPr lang="en-US" sz="2800" b="1" dirty="0"/>
              <a:t>IGF-1/Growth Hormone</a:t>
            </a:r>
          </a:p>
          <a:p>
            <a:pPr marL="0" indent="0" algn="just">
              <a:buNone/>
            </a:pPr>
            <a:r>
              <a:rPr lang="en-US" sz="2400" dirty="0"/>
              <a:t>IGF-1 was one of the initial genes to be identified as a longevity gene, where loss of IGF-1 was shown to extend lifespan of C </a:t>
            </a:r>
            <a:r>
              <a:rPr lang="en-US" sz="2400" dirty="0" err="1" smtClean="0"/>
              <a:t>elegans</a:t>
            </a:r>
            <a:r>
              <a:rPr lang="en-US" sz="2400" dirty="0" smtClean="0"/>
              <a:t>. </a:t>
            </a:r>
            <a:r>
              <a:rPr lang="en-US" sz="2400" dirty="0"/>
              <a:t>Subsequently, genes involved in the IGF-1 pathway were characterized to modulate lifespan as well, confirming the role of this pathway in lifespan regulation. IGF-1 signaling modulates other factors in the longevity network by inducing </a:t>
            </a:r>
            <a:r>
              <a:rPr lang="en-US" sz="2400" dirty="0" err="1"/>
              <a:t>mTOR</a:t>
            </a:r>
            <a:r>
              <a:rPr lang="en-US" sz="2400" dirty="0"/>
              <a:t> activity through regulation of </a:t>
            </a:r>
            <a:r>
              <a:rPr lang="en-US" sz="2400" dirty="0" err="1"/>
              <a:t>Akt</a:t>
            </a:r>
            <a:r>
              <a:rPr lang="en-US" sz="2400" dirty="0"/>
              <a:t> </a:t>
            </a:r>
            <a:r>
              <a:rPr lang="en-US" sz="2400" dirty="0" smtClean="0"/>
              <a:t>activity</a:t>
            </a:r>
            <a:r>
              <a:rPr lang="ru-RU" sz="2400" dirty="0" smtClean="0"/>
              <a:t>.</a:t>
            </a:r>
          </a:p>
          <a:p>
            <a:pPr marL="0" indent="0" algn="just">
              <a:buNone/>
            </a:pPr>
            <a:r>
              <a:rPr lang="en-US" sz="2400" dirty="0"/>
              <a:t>Overexpression of IGF-1 in the heart prevented myocardial cell death after infarction and reduced ventricular dilation, hypertrophy, and diabetic </a:t>
            </a:r>
            <a:r>
              <a:rPr lang="en-US" sz="2400" dirty="0" smtClean="0"/>
              <a:t>cardiomyopathy. </a:t>
            </a:r>
            <a:r>
              <a:rPr lang="en-US" sz="2400" dirty="0"/>
              <a:t>However, in a second overexpression study, IGF-1 led to cardiac hypertrophy and </a:t>
            </a:r>
            <a:r>
              <a:rPr lang="en-US" sz="2400" dirty="0" smtClean="0"/>
              <a:t>failure </a:t>
            </a:r>
            <a:r>
              <a:rPr lang="en-US" sz="2400" dirty="0"/>
              <a:t>as well as to diminished recovery of heart function after acute ischemic challenge.</a:t>
            </a:r>
            <a:endParaRPr lang="ru-RU" sz="2400" dirty="0"/>
          </a:p>
        </p:txBody>
      </p:sp>
    </p:spTree>
    <p:extLst>
      <p:ext uri="{BB962C8B-B14F-4D97-AF65-F5344CB8AC3E}">
        <p14:creationId xmlns:p14="http://schemas.microsoft.com/office/powerpoint/2010/main" val="1305062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9"/>
            <a:ext cx="9144000" cy="6822281"/>
          </a:xfrm>
          <a:prstGeom prst="rect">
            <a:avLst/>
          </a:prstGeom>
        </p:spPr>
      </p:pic>
    </p:spTree>
    <p:extLst>
      <p:ext uri="{BB962C8B-B14F-4D97-AF65-F5344CB8AC3E}">
        <p14:creationId xmlns:p14="http://schemas.microsoft.com/office/powerpoint/2010/main" val="2505277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24000"/>
            <a:ext cx="7772400" cy="4419600"/>
          </a:xfrm>
          <a:prstGeom prst="rect">
            <a:avLst/>
          </a:prstGeom>
        </p:spPr>
      </p:pic>
      <p:sp>
        <p:nvSpPr>
          <p:cNvPr id="5" name="Прямоугольник 4"/>
          <p:cNvSpPr/>
          <p:nvPr/>
        </p:nvSpPr>
        <p:spPr>
          <a:xfrm>
            <a:off x="1905000" y="381000"/>
            <a:ext cx="5486400" cy="830997"/>
          </a:xfrm>
          <a:prstGeom prst="rect">
            <a:avLst/>
          </a:prstGeom>
        </p:spPr>
        <p:txBody>
          <a:bodyPr wrap="square">
            <a:spAutoFit/>
          </a:bodyPr>
          <a:lstStyle/>
          <a:p>
            <a:pPr algn="ctr"/>
            <a:r>
              <a:rPr lang="en-US" sz="4800" b="1" dirty="0" smtClean="0"/>
              <a:t>Aging </a:t>
            </a:r>
            <a:r>
              <a:rPr lang="en-US" sz="4800" b="1" dirty="0"/>
              <a:t>process</a:t>
            </a:r>
            <a:endParaRPr lang="ru-RU" sz="4800" b="1" dirty="0"/>
          </a:p>
        </p:txBody>
      </p:sp>
    </p:spTree>
    <p:extLst>
      <p:ext uri="{BB962C8B-B14F-4D97-AF65-F5344CB8AC3E}">
        <p14:creationId xmlns:p14="http://schemas.microsoft.com/office/powerpoint/2010/main" val="433527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85800"/>
          </a:xfrm>
        </p:spPr>
        <p:txBody>
          <a:bodyPr>
            <a:normAutofit fontScale="90000"/>
          </a:bodyPr>
          <a:lstStyle/>
          <a:p>
            <a:r>
              <a:rPr lang="en-US" b="1" dirty="0"/>
              <a:t>Longevity Genes and CVD</a:t>
            </a:r>
            <a:endParaRPr lang="ru-RU" b="1" dirty="0"/>
          </a:p>
        </p:txBody>
      </p:sp>
      <p:sp>
        <p:nvSpPr>
          <p:cNvPr id="3" name="Объект 2"/>
          <p:cNvSpPr>
            <a:spLocks noGrp="1"/>
          </p:cNvSpPr>
          <p:nvPr>
            <p:ph idx="1"/>
          </p:nvPr>
        </p:nvSpPr>
        <p:spPr>
          <a:xfrm>
            <a:off x="457200" y="990600"/>
            <a:ext cx="8458200" cy="5715000"/>
          </a:xfrm>
        </p:spPr>
        <p:txBody>
          <a:bodyPr>
            <a:normAutofit/>
          </a:bodyPr>
          <a:lstStyle/>
          <a:p>
            <a:pPr>
              <a:spcAft>
                <a:spcPts val="600"/>
              </a:spcAft>
            </a:pPr>
            <a:r>
              <a:rPr lang="en-US" sz="2800" b="1" dirty="0" err="1"/>
              <a:t>Forkhead</a:t>
            </a:r>
            <a:r>
              <a:rPr lang="en-US" sz="2800" b="1" dirty="0"/>
              <a:t> Transcription </a:t>
            </a:r>
            <a:r>
              <a:rPr lang="en-US" sz="2800" b="1" dirty="0" smtClean="0"/>
              <a:t>Factors</a:t>
            </a:r>
            <a:endParaRPr lang="ru-RU" sz="2800" b="1" dirty="0" smtClean="0"/>
          </a:p>
          <a:p>
            <a:pPr marL="0" indent="0" algn="just">
              <a:buNone/>
            </a:pPr>
            <a:r>
              <a:rPr lang="en-US" sz="2800" dirty="0" err="1"/>
              <a:t>Forkhead</a:t>
            </a:r>
            <a:r>
              <a:rPr lang="en-US" sz="2800" dirty="0"/>
              <a:t> transcription factors (FOXOs) play a role in regulating expression of genes involved in cell growth, proliferation, differentiation, and </a:t>
            </a:r>
            <a:r>
              <a:rPr lang="en-US" sz="2800" dirty="0" smtClean="0"/>
              <a:t>longevity. </a:t>
            </a:r>
            <a:r>
              <a:rPr lang="en-US" sz="2800" dirty="0"/>
              <a:t>FOXOs are also downstream effectors of the IGF-1 signaling cascade and are regulated by </a:t>
            </a:r>
            <a:r>
              <a:rPr lang="en-US" sz="2800" dirty="0" err="1"/>
              <a:t>sirtuin</a:t>
            </a:r>
            <a:r>
              <a:rPr lang="en-US" sz="2800" dirty="0"/>
              <a:t>-mediated </a:t>
            </a:r>
            <a:r>
              <a:rPr lang="en-US" sz="2800" dirty="0" err="1" smtClean="0"/>
              <a:t>deacetylation</a:t>
            </a:r>
            <a:r>
              <a:rPr lang="ru-RU" sz="2800" dirty="0" smtClean="0"/>
              <a:t>.</a:t>
            </a:r>
          </a:p>
          <a:p>
            <a:pPr marL="0" indent="0" algn="just">
              <a:buNone/>
            </a:pPr>
            <a:endParaRPr lang="ru-RU" sz="800" dirty="0" smtClean="0"/>
          </a:p>
          <a:p>
            <a:pPr marL="0" indent="0" algn="just">
              <a:buNone/>
            </a:pPr>
            <a:r>
              <a:rPr lang="en-US" sz="2800" dirty="0"/>
              <a:t>Expression of FOXO3a in mouse hearts resulted in reduction of </a:t>
            </a:r>
            <a:r>
              <a:rPr lang="en-US" sz="2800" dirty="0" err="1"/>
              <a:t>cardiomyocyte</a:t>
            </a:r>
            <a:r>
              <a:rPr lang="en-US" sz="2800" dirty="0"/>
              <a:t> size, suggesting that this FOXO factor functions to reduce </a:t>
            </a:r>
            <a:r>
              <a:rPr lang="en-US" sz="2800" dirty="0" smtClean="0"/>
              <a:t>hypertrophy </a:t>
            </a:r>
            <a:r>
              <a:rPr lang="en-US" sz="2800" dirty="0"/>
              <a:t>FOXO3a deficiency has been shown to increase </a:t>
            </a:r>
            <a:r>
              <a:rPr lang="en-US" sz="2800" dirty="0" err="1"/>
              <a:t>eNOS</a:t>
            </a:r>
            <a:r>
              <a:rPr lang="en-US" sz="2800" dirty="0"/>
              <a:t> expression and enhances postnatal vessel formation and </a:t>
            </a:r>
            <a:r>
              <a:rPr lang="en-US" sz="2800" dirty="0" smtClean="0"/>
              <a:t>maturation</a:t>
            </a:r>
            <a:r>
              <a:rPr lang="ru-RU" sz="2800" dirty="0" smtClean="0"/>
              <a:t>.</a:t>
            </a:r>
            <a:endParaRPr lang="en-US" sz="2800" dirty="0"/>
          </a:p>
        </p:txBody>
      </p:sp>
    </p:spTree>
    <p:extLst>
      <p:ext uri="{BB962C8B-B14F-4D97-AF65-F5344CB8AC3E}">
        <p14:creationId xmlns:p14="http://schemas.microsoft.com/office/powerpoint/2010/main" val="3273665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85800"/>
          </a:xfrm>
        </p:spPr>
        <p:txBody>
          <a:bodyPr>
            <a:normAutofit fontScale="90000"/>
          </a:bodyPr>
          <a:lstStyle/>
          <a:p>
            <a:r>
              <a:rPr lang="en-US" b="1" dirty="0"/>
              <a:t>Longevity Genes and CVD</a:t>
            </a:r>
            <a:endParaRPr lang="ru-RU" b="1" dirty="0"/>
          </a:p>
        </p:txBody>
      </p:sp>
      <p:sp>
        <p:nvSpPr>
          <p:cNvPr id="3" name="Объект 2"/>
          <p:cNvSpPr>
            <a:spLocks noGrp="1"/>
          </p:cNvSpPr>
          <p:nvPr>
            <p:ph idx="1"/>
          </p:nvPr>
        </p:nvSpPr>
        <p:spPr>
          <a:xfrm>
            <a:off x="457200" y="838200"/>
            <a:ext cx="8458200" cy="5867400"/>
          </a:xfrm>
        </p:spPr>
        <p:txBody>
          <a:bodyPr>
            <a:normAutofit lnSpcReduction="10000"/>
          </a:bodyPr>
          <a:lstStyle/>
          <a:p>
            <a:r>
              <a:rPr lang="en-US" sz="2800" b="1" dirty="0"/>
              <a:t>Clock 1</a:t>
            </a:r>
          </a:p>
          <a:p>
            <a:pPr marL="0" indent="0" algn="just">
              <a:buNone/>
            </a:pPr>
            <a:r>
              <a:rPr lang="en-US" sz="2400" dirty="0"/>
              <a:t>Clock 1 (CLK-1)/mammalian CLK-1 (MCLK1) is a hydroxylase localized to the mitochondria that is necessary for the biosynthesis of ubiquinone (coenzyme Q), the essential electron transporter of the mitochondrial respiratory </a:t>
            </a:r>
            <a:r>
              <a:rPr lang="en-US" sz="2400" dirty="0" smtClean="0"/>
              <a:t>chain. </a:t>
            </a:r>
            <a:r>
              <a:rPr lang="en-US" sz="2400" dirty="0"/>
              <a:t>Inactivation of clk-1 in C </a:t>
            </a:r>
            <a:r>
              <a:rPr lang="en-US" sz="2400" dirty="0" err="1"/>
              <a:t>elegans</a:t>
            </a:r>
            <a:r>
              <a:rPr lang="en-US" sz="2400" dirty="0"/>
              <a:t> and partial inactivation in mice extends lifespan of both organisms. </a:t>
            </a:r>
            <a:endParaRPr lang="ru-RU" sz="2400" dirty="0" smtClean="0"/>
          </a:p>
          <a:p>
            <a:pPr marL="0" indent="0" algn="just">
              <a:buNone/>
            </a:pPr>
            <a:r>
              <a:rPr lang="en-US" sz="2400" dirty="0" smtClean="0"/>
              <a:t>MCLK-1 </a:t>
            </a:r>
            <a:r>
              <a:rPr lang="en-US" sz="2400" dirty="0"/>
              <a:t>heterozygous mice have yet to be assessed for effects on cardiovascular system function and disease progression. However, these mice are known to exhibit protection from cerebral ischemia and reperfusion, suggesting a potential role in modulation of vascular response to ischemic conditions</a:t>
            </a:r>
            <a:r>
              <a:rPr lang="en-US" sz="2400" dirty="0" smtClean="0"/>
              <a:t>.</a:t>
            </a:r>
            <a:endParaRPr lang="ru-RU" sz="2400" dirty="0" smtClean="0"/>
          </a:p>
          <a:p>
            <a:pPr algn="just"/>
            <a:r>
              <a:rPr lang="en-US" sz="2800" b="1" dirty="0" smtClean="0"/>
              <a:t>BubR1</a:t>
            </a:r>
            <a:endParaRPr lang="ru-RU" sz="2800" b="1" dirty="0" smtClean="0"/>
          </a:p>
          <a:p>
            <a:pPr marL="0" indent="0" algn="just">
              <a:buNone/>
            </a:pPr>
            <a:r>
              <a:rPr lang="en-US" sz="2400" dirty="0"/>
              <a:t>BubR1 is a serine/threonine protein kinase and an inhibitor of the anaphase-promoting complex, regulating the mitotic spindle assembly checkpoint.</a:t>
            </a:r>
          </a:p>
          <a:p>
            <a:pPr algn="just"/>
            <a:endParaRPr lang="en-US" sz="2400" dirty="0"/>
          </a:p>
        </p:txBody>
      </p:sp>
    </p:spTree>
    <p:extLst>
      <p:ext uri="{BB962C8B-B14F-4D97-AF65-F5344CB8AC3E}">
        <p14:creationId xmlns:p14="http://schemas.microsoft.com/office/powerpoint/2010/main" val="3633782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85800"/>
          </a:xfrm>
        </p:spPr>
        <p:txBody>
          <a:bodyPr>
            <a:normAutofit fontScale="90000"/>
          </a:bodyPr>
          <a:lstStyle/>
          <a:p>
            <a:r>
              <a:rPr lang="en-US" b="1" dirty="0"/>
              <a:t>Longevity Genes and CVD</a:t>
            </a:r>
            <a:endParaRPr lang="ru-RU" b="1" dirty="0"/>
          </a:p>
        </p:txBody>
      </p:sp>
      <p:sp>
        <p:nvSpPr>
          <p:cNvPr id="3" name="Объект 2"/>
          <p:cNvSpPr>
            <a:spLocks noGrp="1"/>
          </p:cNvSpPr>
          <p:nvPr>
            <p:ph idx="1"/>
          </p:nvPr>
        </p:nvSpPr>
        <p:spPr>
          <a:xfrm>
            <a:off x="457200" y="990600"/>
            <a:ext cx="8458200" cy="5715000"/>
          </a:xfrm>
        </p:spPr>
        <p:txBody>
          <a:bodyPr>
            <a:normAutofit/>
          </a:bodyPr>
          <a:lstStyle/>
          <a:p>
            <a:r>
              <a:rPr lang="en-US" sz="2400" b="1" dirty="0" smtClean="0"/>
              <a:t>AMPK</a:t>
            </a:r>
            <a:endParaRPr lang="ru-RU" sz="2400" b="1" dirty="0" smtClean="0"/>
          </a:p>
          <a:p>
            <a:pPr marL="0" indent="0" algn="just">
              <a:buNone/>
            </a:pPr>
            <a:r>
              <a:rPr lang="en-US" sz="2400" dirty="0"/>
              <a:t>The AMP-activated protein kinase is involved in glucose and lipid metabolism, cell growth and autophagy, cellular polarity, and gene expression</a:t>
            </a:r>
            <a:r>
              <a:rPr lang="en-US" sz="2400" dirty="0" smtClean="0"/>
              <a:t>.</a:t>
            </a:r>
            <a:endParaRPr lang="ru-RU" sz="2400" dirty="0" smtClean="0"/>
          </a:p>
          <a:p>
            <a:pPr algn="just"/>
            <a:r>
              <a:rPr lang="en-US" sz="2400" b="1" dirty="0" smtClean="0"/>
              <a:t>P66shc</a:t>
            </a:r>
            <a:endParaRPr lang="ru-RU" sz="2400" b="1" dirty="0" smtClean="0"/>
          </a:p>
          <a:p>
            <a:pPr marL="0" indent="0" algn="just">
              <a:buNone/>
            </a:pPr>
            <a:r>
              <a:rPr lang="en-US" sz="2400" dirty="0"/>
              <a:t>In the cardiovascular system, loss of p66shc blocks the decline in cardiac progenitor cell senescence, decreases DNA damage, necrosis, and apoptosis, and preserves LV volume and function, thus reducing heart </a:t>
            </a:r>
            <a:r>
              <a:rPr lang="en-US" sz="2400" dirty="0" smtClean="0"/>
              <a:t>failure. </a:t>
            </a:r>
            <a:r>
              <a:rPr lang="en-US" sz="2400" dirty="0"/>
              <a:t>Loss of p66shc also prevented Angiotensin II–induced hypertrophy and apoptotic cell death</a:t>
            </a:r>
            <a:r>
              <a:rPr lang="en-US" sz="2400" dirty="0" smtClean="0"/>
              <a:t>.</a:t>
            </a:r>
            <a:endParaRPr lang="ru-RU" sz="2400" dirty="0" smtClean="0"/>
          </a:p>
          <a:p>
            <a:pPr algn="just"/>
            <a:r>
              <a:rPr lang="en-US" sz="2400" b="1" dirty="0" smtClean="0"/>
              <a:t>Catalase</a:t>
            </a:r>
            <a:endParaRPr lang="ru-RU" sz="2400" b="1" dirty="0" smtClean="0"/>
          </a:p>
          <a:p>
            <a:pPr marL="0" indent="0" algn="just">
              <a:buNone/>
            </a:pPr>
            <a:r>
              <a:rPr lang="en-US" sz="2400" dirty="0"/>
              <a:t>Catalase converts one of the major ROS, hydrogen peroxide, into water and oxygen</a:t>
            </a:r>
            <a:r>
              <a:rPr lang="en-US" sz="2400" dirty="0" smtClean="0"/>
              <a:t>.</a:t>
            </a:r>
            <a:r>
              <a:rPr lang="ru-RU" sz="2400" dirty="0" smtClean="0"/>
              <a:t> </a:t>
            </a:r>
            <a:r>
              <a:rPr lang="en-US" sz="2400" dirty="0"/>
              <a:t>Similar to p66shc knockouts, mitochondrial-targeted catalase mice emphasize the role of ROS in CVD.</a:t>
            </a:r>
            <a:endParaRPr lang="ru-RU" sz="2400" dirty="0" smtClean="0"/>
          </a:p>
          <a:p>
            <a:pPr marL="0" indent="0" algn="just">
              <a:buNone/>
            </a:pPr>
            <a:endParaRPr lang="en-US" sz="2800" dirty="0"/>
          </a:p>
          <a:p>
            <a:pPr algn="just"/>
            <a:endParaRPr lang="en-US" sz="2800" dirty="0"/>
          </a:p>
          <a:p>
            <a:endParaRPr lang="en-US" sz="2800" dirty="0"/>
          </a:p>
        </p:txBody>
      </p:sp>
    </p:spTree>
    <p:extLst>
      <p:ext uri="{BB962C8B-B14F-4D97-AF65-F5344CB8AC3E}">
        <p14:creationId xmlns:p14="http://schemas.microsoft.com/office/powerpoint/2010/main" val="163548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685800"/>
          </a:xfrm>
        </p:spPr>
        <p:txBody>
          <a:bodyPr>
            <a:normAutofit fontScale="90000"/>
          </a:bodyPr>
          <a:lstStyle/>
          <a:p>
            <a:r>
              <a:rPr lang="en-US" b="1" dirty="0"/>
              <a:t>Longevity Genes and CVD</a:t>
            </a:r>
            <a:endParaRPr lang="ru-RU" b="1" dirty="0"/>
          </a:p>
        </p:txBody>
      </p:sp>
      <p:sp>
        <p:nvSpPr>
          <p:cNvPr id="3" name="Объект 2"/>
          <p:cNvSpPr>
            <a:spLocks noGrp="1"/>
          </p:cNvSpPr>
          <p:nvPr>
            <p:ph idx="1"/>
          </p:nvPr>
        </p:nvSpPr>
        <p:spPr>
          <a:xfrm>
            <a:off x="457200" y="990600"/>
            <a:ext cx="8458200" cy="5715000"/>
          </a:xfrm>
        </p:spPr>
        <p:txBody>
          <a:bodyPr>
            <a:normAutofit lnSpcReduction="10000"/>
          </a:bodyPr>
          <a:lstStyle/>
          <a:p>
            <a:r>
              <a:rPr lang="en-US" sz="2400" b="1" dirty="0"/>
              <a:t>Pituitary Transcription Factor 1 and Prophet of Pituitary Transcription Factor 1</a:t>
            </a:r>
          </a:p>
          <a:p>
            <a:pPr marL="0" indent="0" algn="just">
              <a:buNone/>
            </a:pPr>
            <a:r>
              <a:rPr lang="en-US" sz="2400" dirty="0"/>
              <a:t>The pituitary transcription factor 1 (Pit-1) is involved in the transcriptional program for normal development and function of the pituitary gland</a:t>
            </a:r>
            <a:r>
              <a:rPr lang="en-US" sz="2400" dirty="0" smtClean="0"/>
              <a:t>.</a:t>
            </a:r>
            <a:endParaRPr lang="ru-RU" sz="2400" dirty="0" smtClean="0"/>
          </a:p>
          <a:p>
            <a:r>
              <a:rPr lang="en-US" sz="2400" b="1" dirty="0" err="1"/>
              <a:t>Klotho</a:t>
            </a:r>
            <a:endParaRPr lang="en-US" sz="2400" b="1" dirty="0"/>
          </a:p>
          <a:p>
            <a:pPr marL="0" indent="0" algn="just">
              <a:buNone/>
            </a:pPr>
            <a:r>
              <a:rPr lang="en-US" sz="2400" dirty="0" err="1"/>
              <a:t>Klotho</a:t>
            </a:r>
            <a:r>
              <a:rPr lang="en-US" sz="2400" dirty="0"/>
              <a:t> was discovered as a gene that is mutated in a mouse strain presenting multiple premature aging phenotypes and a shortened </a:t>
            </a:r>
            <a:r>
              <a:rPr lang="en-US" sz="2400" dirty="0" smtClean="0"/>
              <a:t>lifespan. </a:t>
            </a:r>
            <a:r>
              <a:rPr lang="en-US" sz="2400" dirty="0"/>
              <a:t>In addition, overexpression of </a:t>
            </a:r>
            <a:r>
              <a:rPr lang="en-US" sz="2400" dirty="0" err="1"/>
              <a:t>Klotho</a:t>
            </a:r>
            <a:r>
              <a:rPr lang="en-US" sz="2400" dirty="0"/>
              <a:t> increases lifespan</a:t>
            </a:r>
            <a:r>
              <a:rPr lang="en-US" sz="2400" dirty="0" smtClean="0"/>
              <a:t>.</a:t>
            </a:r>
            <a:endParaRPr lang="ru-RU" sz="2400" dirty="0" smtClean="0"/>
          </a:p>
          <a:p>
            <a:r>
              <a:rPr lang="en-US" sz="2400" b="1" dirty="0"/>
              <a:t>Target of </a:t>
            </a:r>
            <a:r>
              <a:rPr lang="en-US" sz="2400" b="1" dirty="0" err="1"/>
              <a:t>Rapamycin</a:t>
            </a:r>
            <a:r>
              <a:rPr lang="en-US" sz="2400" b="1" dirty="0"/>
              <a:t>/</a:t>
            </a:r>
            <a:r>
              <a:rPr lang="en-US" sz="2400" b="1" dirty="0" err="1"/>
              <a:t>Rapamycin</a:t>
            </a:r>
            <a:endParaRPr lang="en-US" sz="2400" b="1" dirty="0"/>
          </a:p>
          <a:p>
            <a:pPr marL="0" indent="0" algn="just">
              <a:buNone/>
            </a:pPr>
            <a:r>
              <a:rPr lang="en-US" sz="2400" dirty="0"/>
              <a:t>Target of </a:t>
            </a:r>
            <a:r>
              <a:rPr lang="en-US" sz="2400" dirty="0" err="1"/>
              <a:t>rapamycin</a:t>
            </a:r>
            <a:r>
              <a:rPr lang="en-US" sz="2400" dirty="0"/>
              <a:t> (TOR), is a serine-threonine protein kinase that is inhibited by the bacterial product </a:t>
            </a:r>
            <a:r>
              <a:rPr lang="en-US" sz="2400" dirty="0" err="1"/>
              <a:t>rapamycin</a:t>
            </a:r>
            <a:r>
              <a:rPr lang="en-US" sz="2400" dirty="0" smtClean="0"/>
              <a:t>.</a:t>
            </a:r>
            <a:r>
              <a:rPr lang="ru-RU" sz="2400" dirty="0" smtClean="0"/>
              <a:t> </a:t>
            </a:r>
            <a:r>
              <a:rPr lang="en-US" sz="2400" dirty="0"/>
              <a:t>The PI3K/AKT/</a:t>
            </a:r>
            <a:r>
              <a:rPr lang="en-US" sz="2400" dirty="0" err="1"/>
              <a:t>mTOR</a:t>
            </a:r>
            <a:r>
              <a:rPr lang="en-US" sz="2400" dirty="0"/>
              <a:t> pathway lies at the intersections of numerous signaling pathways, thus positioning this pathway as a vital mediator of aging and the cardiovascular </a:t>
            </a:r>
            <a:r>
              <a:rPr lang="en-US" sz="2400" dirty="0" smtClean="0"/>
              <a:t>system</a:t>
            </a:r>
            <a:r>
              <a:rPr lang="ru-RU" sz="2400" dirty="0" smtClean="0"/>
              <a:t>.</a:t>
            </a:r>
            <a:endParaRPr lang="en-US" sz="2800" dirty="0"/>
          </a:p>
          <a:p>
            <a:endParaRPr lang="en-US" sz="2800" dirty="0"/>
          </a:p>
        </p:txBody>
      </p:sp>
    </p:spTree>
    <p:extLst>
      <p:ext uri="{BB962C8B-B14F-4D97-AF65-F5344CB8AC3E}">
        <p14:creationId xmlns:p14="http://schemas.microsoft.com/office/powerpoint/2010/main" val="4060855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087746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 y="152400"/>
            <a:ext cx="8991600" cy="1066800"/>
          </a:xfrm>
        </p:spPr>
        <p:txBody>
          <a:bodyPr>
            <a:noAutofit/>
          </a:bodyPr>
          <a:lstStyle/>
          <a:p>
            <a:r>
              <a:rPr lang="en-US" sz="3600" b="1" dirty="0"/>
              <a:t>Heart valve disease in elderly</a:t>
            </a:r>
          </a:p>
        </p:txBody>
      </p:sp>
      <p:sp>
        <p:nvSpPr>
          <p:cNvPr id="3" name="Объект 2"/>
          <p:cNvSpPr>
            <a:spLocks noGrp="1"/>
          </p:cNvSpPr>
          <p:nvPr>
            <p:ph idx="1"/>
          </p:nvPr>
        </p:nvSpPr>
        <p:spPr>
          <a:xfrm>
            <a:off x="533400" y="1219200"/>
            <a:ext cx="8229600" cy="5410200"/>
          </a:xfrm>
        </p:spPr>
        <p:txBody>
          <a:bodyPr>
            <a:normAutofit lnSpcReduction="10000"/>
          </a:bodyPr>
          <a:lstStyle/>
          <a:p>
            <a:pPr algn="just"/>
            <a:r>
              <a:rPr lang="en-US" sz="2400" dirty="0"/>
              <a:t>Progressive ageing of a population is associated with an increased prevalence of chronic degenerative diseases. Among these, heart valve abnormalities represent an important public-health problem leading to high morbidity and mortality</a:t>
            </a:r>
            <a:r>
              <a:rPr lang="en-US" sz="2400" dirty="0" smtClean="0"/>
              <a:t>.</a:t>
            </a:r>
          </a:p>
          <a:p>
            <a:pPr algn="just"/>
            <a:r>
              <a:rPr lang="en-US" sz="2400" dirty="0"/>
              <a:t>Degenerative process was the main cause of aortic involvement and mitral regurgitation (MR). Mitral stenosis (MS) was mainly due to rheumatic disease. Incidence of </a:t>
            </a:r>
            <a:r>
              <a:rPr lang="en-US" sz="2400" dirty="0" err="1"/>
              <a:t>valvular</a:t>
            </a:r>
            <a:r>
              <a:rPr lang="en-US" sz="2400" dirty="0"/>
              <a:t> disease increased with age. Incidence of VHD was 6% for both mitral and aortic disease in patients aged ≥ 75 years, while in younger patients (aged &lt; 64 years), the incidence was less than 1</a:t>
            </a:r>
            <a:r>
              <a:rPr lang="en-US" sz="2400" dirty="0" smtClean="0"/>
              <a:t>%.</a:t>
            </a:r>
          </a:p>
          <a:p>
            <a:pPr algn="just"/>
            <a:r>
              <a:rPr lang="en-US" sz="2400" dirty="0"/>
              <a:t>MR was the most frequent VHD in elderly patients (9.3%) followed by AS (2.8%), aortic regurgitation (AR) (2.0%), and finally MS (0.2%).</a:t>
            </a:r>
            <a:endParaRPr lang="ru-RU" sz="2400" dirty="0"/>
          </a:p>
        </p:txBody>
      </p:sp>
    </p:spTree>
    <p:extLst>
      <p:ext uri="{BB962C8B-B14F-4D97-AF65-F5344CB8AC3E}">
        <p14:creationId xmlns:p14="http://schemas.microsoft.com/office/powerpoint/2010/main" val="3374380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0"/>
            <a:ext cx="8610600" cy="6858000"/>
          </a:xfrm>
        </p:spPr>
      </p:pic>
    </p:spTree>
    <p:extLst>
      <p:ext uri="{BB962C8B-B14F-4D97-AF65-F5344CB8AC3E}">
        <p14:creationId xmlns:p14="http://schemas.microsoft.com/office/powerpoint/2010/main" val="3830465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5943600"/>
          </a:xfrm>
          <a:prstGeom prst="rect">
            <a:avLst/>
          </a:prstGeom>
        </p:spPr>
      </p:pic>
    </p:spTree>
    <p:extLst>
      <p:ext uri="{BB962C8B-B14F-4D97-AF65-F5344CB8AC3E}">
        <p14:creationId xmlns:p14="http://schemas.microsoft.com/office/powerpoint/2010/main" val="927303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381000"/>
          </a:xfrm>
        </p:spPr>
        <p:txBody>
          <a:bodyPr>
            <a:normAutofit fontScale="90000"/>
          </a:bodyPr>
          <a:lstStyle/>
          <a:p>
            <a:r>
              <a:rPr lang="en-US" b="1" dirty="0"/>
              <a:t>AORTIC VALVE</a:t>
            </a:r>
            <a:br>
              <a:rPr lang="en-US" b="1" dirty="0"/>
            </a:br>
            <a:endParaRPr lang="ru-RU" dirty="0"/>
          </a:p>
        </p:txBody>
      </p:sp>
      <p:sp>
        <p:nvSpPr>
          <p:cNvPr id="3" name="Объект 2"/>
          <p:cNvSpPr>
            <a:spLocks noGrp="1"/>
          </p:cNvSpPr>
          <p:nvPr>
            <p:ph idx="1"/>
          </p:nvPr>
        </p:nvSpPr>
        <p:spPr>
          <a:xfrm>
            <a:off x="457200" y="609600"/>
            <a:ext cx="8458200" cy="6096000"/>
          </a:xfrm>
        </p:spPr>
        <p:txBody>
          <a:bodyPr/>
          <a:lstStyle/>
          <a:p>
            <a:r>
              <a:rPr lang="en-US" b="1" dirty="0"/>
              <a:t>AS</a:t>
            </a:r>
          </a:p>
          <a:p>
            <a:pPr marL="0" indent="0">
              <a:buNone/>
            </a:pPr>
            <a:r>
              <a:rPr lang="en-US" sz="2400" dirty="0" smtClean="0"/>
              <a:t>In </a:t>
            </a:r>
            <a:r>
              <a:rPr lang="en-US" sz="2400" dirty="0"/>
              <a:t>the elderly, degenerative AS is one of the most common types of </a:t>
            </a:r>
            <a:r>
              <a:rPr lang="en-US" sz="2400" dirty="0" err="1"/>
              <a:t>valvular</a:t>
            </a:r>
            <a:r>
              <a:rPr lang="en-US" sz="2400" dirty="0"/>
              <a:t> heart disease. The prevalence of AS has been reported to be between 12% and 26% depending on the diagnostic criteria </a:t>
            </a:r>
            <a:r>
              <a:rPr lang="en-US" sz="2400" dirty="0" smtClean="0"/>
              <a:t>employed.</a:t>
            </a:r>
          </a:p>
          <a:p>
            <a:pPr marL="0" indent="0">
              <a:buNone/>
            </a:pPr>
            <a:r>
              <a:rPr lang="en-US" sz="2400" dirty="0"/>
              <a:t>Overall, 40% of patients with severe AS were considered to be at high surgical risk</a:t>
            </a:r>
            <a:r>
              <a:rPr lang="en-US" sz="2400" dirty="0" smtClean="0"/>
              <a:t>.</a:t>
            </a:r>
          </a:p>
          <a:p>
            <a:pPr marL="0" indent="0">
              <a:buNone/>
            </a:pPr>
            <a:r>
              <a:rPr lang="en-US" sz="2400" dirty="0"/>
              <a:t>Calcific aortic valve disease evolves over the years at a different rate in every subject</a:t>
            </a:r>
            <a:r>
              <a:rPr lang="en-US" sz="2400" dirty="0" smtClean="0"/>
              <a:t>.</a:t>
            </a:r>
          </a:p>
          <a:p>
            <a:pPr marL="0" indent="0">
              <a:buNone/>
            </a:pPr>
            <a:r>
              <a:rPr lang="en-US" sz="2400" dirty="0" smtClean="0"/>
              <a:t>Several </a:t>
            </a:r>
            <a:r>
              <a:rPr lang="en-US" sz="2400" dirty="0"/>
              <a:t>studies suggested that calcific degenerative AS and atherosclerosis have common risk factors such as age, smoking, hypertension, hypercholesterolemia, diabetes mellitus, and metabolic </a:t>
            </a:r>
            <a:r>
              <a:rPr lang="en-US" sz="2400" dirty="0" smtClean="0"/>
              <a:t>syndrome.</a:t>
            </a:r>
            <a:endParaRPr lang="en-US" sz="2400" dirty="0"/>
          </a:p>
        </p:txBody>
      </p:sp>
    </p:spTree>
    <p:extLst>
      <p:ext uri="{BB962C8B-B14F-4D97-AF65-F5344CB8AC3E}">
        <p14:creationId xmlns:p14="http://schemas.microsoft.com/office/powerpoint/2010/main" val="975488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044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Tree>
    <p:extLst>
      <p:ext uri="{BB962C8B-B14F-4D97-AF65-F5344CB8AC3E}">
        <p14:creationId xmlns:p14="http://schemas.microsoft.com/office/powerpoint/2010/main" val="758644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7010400" cy="6857999"/>
          </a:xfrm>
          <a:prstGeom prst="rect">
            <a:avLst/>
          </a:prstGeom>
        </p:spPr>
      </p:pic>
    </p:spTree>
    <p:extLst>
      <p:ext uri="{BB962C8B-B14F-4D97-AF65-F5344CB8AC3E}">
        <p14:creationId xmlns:p14="http://schemas.microsoft.com/office/powerpoint/2010/main" val="2304487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381000"/>
          </a:xfrm>
        </p:spPr>
        <p:txBody>
          <a:bodyPr>
            <a:normAutofit fontScale="90000"/>
          </a:bodyPr>
          <a:lstStyle/>
          <a:p>
            <a:r>
              <a:rPr lang="en-US" b="1" dirty="0"/>
              <a:t>AORTIC VALVE</a:t>
            </a:r>
            <a:br>
              <a:rPr lang="en-US" b="1" dirty="0"/>
            </a:br>
            <a:endParaRPr lang="ru-RU" dirty="0"/>
          </a:p>
        </p:txBody>
      </p:sp>
      <p:sp>
        <p:nvSpPr>
          <p:cNvPr id="3" name="Объект 2"/>
          <p:cNvSpPr>
            <a:spLocks noGrp="1"/>
          </p:cNvSpPr>
          <p:nvPr>
            <p:ph idx="1"/>
          </p:nvPr>
        </p:nvSpPr>
        <p:spPr>
          <a:xfrm>
            <a:off x="457200" y="609600"/>
            <a:ext cx="8458200" cy="6096000"/>
          </a:xfrm>
        </p:spPr>
        <p:txBody>
          <a:bodyPr>
            <a:normAutofit fontScale="92500" lnSpcReduction="10000"/>
          </a:bodyPr>
          <a:lstStyle/>
          <a:p>
            <a:r>
              <a:rPr lang="en-US" b="1" dirty="0"/>
              <a:t>AR</a:t>
            </a:r>
          </a:p>
          <a:p>
            <a:pPr marL="0" indent="0" algn="just">
              <a:buNone/>
            </a:pPr>
            <a:r>
              <a:rPr lang="en-US" sz="2800" dirty="0"/>
              <a:t>Epidemiology and pathophysiology: Isolated AR is significantly less common than pure AS. </a:t>
            </a:r>
            <a:endParaRPr lang="en-US" sz="2800" dirty="0" smtClean="0"/>
          </a:p>
          <a:p>
            <a:pPr marL="0" indent="0" algn="just">
              <a:buNone/>
            </a:pPr>
            <a:r>
              <a:rPr lang="en-US" sz="2800" dirty="0" smtClean="0"/>
              <a:t>Degenerative </a:t>
            </a:r>
            <a:r>
              <a:rPr lang="en-US" sz="2800" dirty="0"/>
              <a:t>and bicuspid aortic valve disease shows a different degree of both regurgitation and left ventricular obstruction; however, stenosis is usually pre-eminent. </a:t>
            </a:r>
            <a:endParaRPr lang="en-US" sz="2800" dirty="0" smtClean="0"/>
          </a:p>
          <a:p>
            <a:pPr marL="0" indent="0" algn="just">
              <a:buNone/>
            </a:pPr>
            <a:r>
              <a:rPr lang="en-US" sz="2800" dirty="0" smtClean="0"/>
              <a:t>More </a:t>
            </a:r>
            <a:r>
              <a:rPr lang="en-US" sz="2800" dirty="0"/>
              <a:t>frequently, AR is a consequence of aortic dilation and the deformation of the annulus valve. Overall prevalence of significant native AR has been reported in between 2.0% and 2.5% of patients 70 years to 83 years of age, without gender </a:t>
            </a:r>
            <a:r>
              <a:rPr lang="en-US" sz="2800" dirty="0" smtClean="0"/>
              <a:t>differences </a:t>
            </a:r>
            <a:r>
              <a:rPr lang="en-US" sz="2800" dirty="0"/>
              <a:t>although smaller studies reported a higher incidence of up to 13%. </a:t>
            </a:r>
            <a:endParaRPr lang="en-US" sz="2800" dirty="0" smtClean="0"/>
          </a:p>
          <a:p>
            <a:pPr marL="0" indent="0" algn="just">
              <a:buNone/>
            </a:pPr>
            <a:r>
              <a:rPr lang="en-US" sz="2800" dirty="0" smtClean="0"/>
              <a:t>Age</a:t>
            </a:r>
            <a:r>
              <a:rPr lang="en-US" sz="2800" dirty="0"/>
              <a:t>, aortic valve </a:t>
            </a:r>
            <a:r>
              <a:rPr lang="en-US" sz="2800" dirty="0" err="1"/>
              <a:t>fibrocalcification</a:t>
            </a:r>
            <a:r>
              <a:rPr lang="en-US" sz="2800" dirty="0"/>
              <a:t>, and female sex were considered independent factors related to AR, while several studies failed to find a relationship with arterial </a:t>
            </a:r>
            <a:r>
              <a:rPr lang="en-US" sz="2800" dirty="0" smtClean="0"/>
              <a:t>hypertension</a:t>
            </a:r>
            <a:r>
              <a:rPr lang="ru-RU" sz="2800" dirty="0" smtClean="0"/>
              <a:t>.</a:t>
            </a:r>
            <a:endParaRPr lang="en-US" sz="2800" dirty="0"/>
          </a:p>
        </p:txBody>
      </p:sp>
    </p:spTree>
    <p:extLst>
      <p:ext uri="{BB962C8B-B14F-4D97-AF65-F5344CB8AC3E}">
        <p14:creationId xmlns:p14="http://schemas.microsoft.com/office/powerpoint/2010/main" val="1402551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838200"/>
          </a:xfrm>
        </p:spPr>
        <p:txBody>
          <a:bodyPr>
            <a:normAutofit/>
          </a:bodyPr>
          <a:lstStyle/>
          <a:p>
            <a:r>
              <a:rPr lang="en-US" b="1" dirty="0" smtClean="0"/>
              <a:t>MITRAL VALVE</a:t>
            </a:r>
            <a:endParaRPr lang="ru-RU" b="1" dirty="0"/>
          </a:p>
        </p:txBody>
      </p:sp>
      <p:sp>
        <p:nvSpPr>
          <p:cNvPr id="3" name="Объект 2"/>
          <p:cNvSpPr>
            <a:spLocks noGrp="1"/>
          </p:cNvSpPr>
          <p:nvPr>
            <p:ph idx="1"/>
          </p:nvPr>
        </p:nvSpPr>
        <p:spPr>
          <a:xfrm>
            <a:off x="457200" y="990600"/>
            <a:ext cx="8458200" cy="5715000"/>
          </a:xfrm>
        </p:spPr>
        <p:txBody>
          <a:bodyPr>
            <a:normAutofit fontScale="92500" lnSpcReduction="10000"/>
          </a:bodyPr>
          <a:lstStyle/>
          <a:p>
            <a:pPr marL="0" indent="0" algn="just">
              <a:buNone/>
            </a:pPr>
            <a:r>
              <a:rPr lang="en-US" sz="2700" dirty="0" smtClean="0"/>
              <a:t>Several </a:t>
            </a:r>
            <a:r>
              <a:rPr lang="en-US" sz="2700" dirty="0"/>
              <a:t>conditions may damage the MV in older patients, such as degeneration of valve leaflets, calcification of the mitral annulus commonly involving the posterior leaflet, ischemia, and rheumatic heart disease</a:t>
            </a:r>
            <a:r>
              <a:rPr lang="en-US" sz="2700" dirty="0" smtClean="0"/>
              <a:t>.</a:t>
            </a:r>
            <a:endParaRPr lang="ru-RU" sz="2700" dirty="0" smtClean="0"/>
          </a:p>
          <a:p>
            <a:pPr marL="0" indent="0" algn="just">
              <a:buNone/>
            </a:pPr>
            <a:r>
              <a:rPr lang="en-US" sz="2700" dirty="0" err="1"/>
              <a:t>Anatomo</a:t>
            </a:r>
            <a:r>
              <a:rPr lang="en-US" sz="2700" dirty="0"/>
              <a:t>-functional abnormalities of the MV apparatus may result in valve stenosis or, more frequently, regurgitation. </a:t>
            </a:r>
            <a:endParaRPr lang="ru-RU" sz="2700" dirty="0" smtClean="0"/>
          </a:p>
          <a:p>
            <a:pPr marL="0" indent="0" algn="just">
              <a:buNone/>
            </a:pPr>
            <a:r>
              <a:rPr lang="en-US" sz="2700" dirty="0" smtClean="0"/>
              <a:t>The </a:t>
            </a:r>
            <a:r>
              <a:rPr lang="en-US" sz="2700" dirty="0"/>
              <a:t>most common etiology of </a:t>
            </a:r>
            <a:r>
              <a:rPr lang="en-US" sz="2700" b="1" dirty="0"/>
              <a:t>MS</a:t>
            </a:r>
            <a:r>
              <a:rPr lang="en-US" sz="2700" dirty="0"/>
              <a:t> is rheumatic heart disease; however, it is not common that the disease remains undiagnosed up until an advanced </a:t>
            </a:r>
            <a:r>
              <a:rPr lang="en-US" sz="2700" dirty="0" smtClean="0"/>
              <a:t>age</a:t>
            </a:r>
            <a:r>
              <a:rPr lang="ru-RU" sz="2700" dirty="0" smtClean="0"/>
              <a:t>.</a:t>
            </a:r>
          </a:p>
          <a:p>
            <a:pPr marL="0" indent="0" algn="just">
              <a:buNone/>
            </a:pPr>
            <a:r>
              <a:rPr lang="en-US" sz="2700" dirty="0"/>
              <a:t>Functional </a:t>
            </a:r>
            <a:r>
              <a:rPr lang="en-US" sz="2700" b="1" dirty="0"/>
              <a:t>MS</a:t>
            </a:r>
            <a:r>
              <a:rPr lang="en-US" sz="2700" dirty="0"/>
              <a:t> related to massive annular calcification and reduced leaflet excursion has been reported in 2.5% to 18.0% of elderly </a:t>
            </a:r>
            <a:r>
              <a:rPr lang="en-US" sz="2700" dirty="0" smtClean="0"/>
              <a:t>patients. </a:t>
            </a:r>
            <a:endParaRPr lang="ru-RU" sz="2700" dirty="0" smtClean="0"/>
          </a:p>
          <a:p>
            <a:pPr marL="0" indent="0" algn="just">
              <a:buNone/>
            </a:pPr>
            <a:r>
              <a:rPr lang="en-US" sz="2700" b="1" dirty="0" smtClean="0"/>
              <a:t>Degenerative </a:t>
            </a:r>
            <a:r>
              <a:rPr lang="en-US" sz="2700" b="1" dirty="0"/>
              <a:t>MS </a:t>
            </a:r>
            <a:r>
              <a:rPr lang="en-US" sz="2700" dirty="0"/>
              <a:t>accounted for 12.5% of MS cases according to data of the Euro Heart </a:t>
            </a:r>
            <a:r>
              <a:rPr lang="en-US" sz="2700" dirty="0" smtClean="0"/>
              <a:t>Survey. </a:t>
            </a:r>
            <a:r>
              <a:rPr lang="en-US" sz="2700" dirty="0"/>
              <a:t>The severity of calcification has significant implications for surgery.</a:t>
            </a:r>
            <a:endParaRPr lang="ru-RU" sz="2700" dirty="0"/>
          </a:p>
        </p:txBody>
      </p:sp>
    </p:spTree>
    <p:extLst>
      <p:ext uri="{BB962C8B-B14F-4D97-AF65-F5344CB8AC3E}">
        <p14:creationId xmlns:p14="http://schemas.microsoft.com/office/powerpoint/2010/main" val="6692719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3326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990600"/>
          </a:xfrm>
        </p:spPr>
        <p:txBody>
          <a:bodyPr>
            <a:normAutofit/>
          </a:bodyPr>
          <a:lstStyle/>
          <a:p>
            <a:r>
              <a:rPr lang="en-US" b="1" dirty="0" smtClean="0"/>
              <a:t>MITRAL VALVE</a:t>
            </a:r>
            <a:endParaRPr lang="ru-RU" b="1" dirty="0"/>
          </a:p>
        </p:txBody>
      </p:sp>
      <p:sp>
        <p:nvSpPr>
          <p:cNvPr id="3" name="Объект 2"/>
          <p:cNvSpPr>
            <a:spLocks noGrp="1"/>
          </p:cNvSpPr>
          <p:nvPr>
            <p:ph idx="1"/>
          </p:nvPr>
        </p:nvSpPr>
        <p:spPr>
          <a:xfrm>
            <a:off x="457200" y="1143000"/>
            <a:ext cx="8458200" cy="5562600"/>
          </a:xfrm>
        </p:spPr>
        <p:txBody>
          <a:bodyPr>
            <a:normAutofit/>
          </a:bodyPr>
          <a:lstStyle/>
          <a:p>
            <a:pPr marL="0" indent="0" algn="just">
              <a:buNone/>
            </a:pPr>
            <a:r>
              <a:rPr lang="en-US" sz="2600" dirty="0" smtClean="0"/>
              <a:t>In </a:t>
            </a:r>
            <a:r>
              <a:rPr lang="en-US" sz="2600" dirty="0"/>
              <a:t>industrialized countries, </a:t>
            </a:r>
            <a:r>
              <a:rPr lang="en-US" sz="2600" b="1" dirty="0"/>
              <a:t>MR</a:t>
            </a:r>
            <a:r>
              <a:rPr lang="en-US" sz="2600" dirty="0"/>
              <a:t> is the most frequent </a:t>
            </a:r>
            <a:r>
              <a:rPr lang="en-US" sz="2600" dirty="0" err="1"/>
              <a:t>valvular</a:t>
            </a:r>
            <a:r>
              <a:rPr lang="en-US" sz="2600" dirty="0"/>
              <a:t> heart disease in patients over the age of 65 </a:t>
            </a:r>
            <a:r>
              <a:rPr lang="en-US" sz="2600" dirty="0" smtClean="0"/>
              <a:t>years.</a:t>
            </a:r>
            <a:endParaRPr lang="ru-RU" sz="2600" dirty="0" smtClean="0"/>
          </a:p>
          <a:p>
            <a:pPr marL="0" indent="0" algn="just">
              <a:buNone/>
            </a:pPr>
            <a:r>
              <a:rPr lang="en-US" sz="2600" dirty="0" smtClean="0"/>
              <a:t> </a:t>
            </a:r>
            <a:r>
              <a:rPr lang="en-US" sz="2600" dirty="0"/>
              <a:t>Elderly patients account for about 40% of all patients with </a:t>
            </a:r>
            <a:r>
              <a:rPr lang="en-US" sz="2600" b="1" dirty="0"/>
              <a:t>MR</a:t>
            </a:r>
            <a:r>
              <a:rPr lang="en-US" sz="2600" dirty="0"/>
              <a:t> and 4.5% are over 80 years of age. </a:t>
            </a:r>
            <a:endParaRPr lang="ru-RU" sz="2600" dirty="0" smtClean="0"/>
          </a:p>
          <a:p>
            <a:pPr marL="0" indent="0" algn="just">
              <a:buNone/>
            </a:pPr>
            <a:r>
              <a:rPr lang="en-US" sz="2600" dirty="0" smtClean="0"/>
              <a:t>Heart </a:t>
            </a:r>
            <a:r>
              <a:rPr lang="en-US" sz="2600" dirty="0"/>
              <a:t>failure, arrhythmia, and death may occur in patients with severe disease. Prevalence of moderate </a:t>
            </a:r>
            <a:r>
              <a:rPr lang="en-US" sz="2600" b="1" dirty="0"/>
              <a:t>MR </a:t>
            </a:r>
            <a:r>
              <a:rPr lang="en-US" sz="2600" dirty="0"/>
              <a:t>in the Framingham study was 11.1% in men 70 years to 83 years of </a:t>
            </a:r>
            <a:r>
              <a:rPr lang="en-US" sz="2600" dirty="0" smtClean="0"/>
              <a:t>age. </a:t>
            </a:r>
            <a:endParaRPr lang="ru-RU" sz="2600" dirty="0" smtClean="0"/>
          </a:p>
          <a:p>
            <a:pPr marL="0" indent="0" algn="just">
              <a:buNone/>
            </a:pPr>
            <a:r>
              <a:rPr lang="en-US" sz="2600" dirty="0" smtClean="0"/>
              <a:t>In </a:t>
            </a:r>
            <a:r>
              <a:rPr lang="en-US" sz="2600" dirty="0"/>
              <a:t>the study, no information was reported regarding valve morphology. </a:t>
            </a:r>
            <a:r>
              <a:rPr lang="en-US" sz="2600" b="1" dirty="0"/>
              <a:t>Secondary MR </a:t>
            </a:r>
            <a:r>
              <a:rPr lang="en-US" sz="2600" dirty="0"/>
              <a:t>has been reported in about 25% of patients after myocardial infarction and in more than 50% in heart failure with depressed ejection fraction.</a:t>
            </a:r>
            <a:endParaRPr lang="ru-RU" sz="2600" dirty="0"/>
          </a:p>
        </p:txBody>
      </p:sp>
    </p:spTree>
    <p:extLst>
      <p:ext uri="{BB962C8B-B14F-4D97-AF65-F5344CB8AC3E}">
        <p14:creationId xmlns:p14="http://schemas.microsoft.com/office/powerpoint/2010/main" val="2275565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2768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762000"/>
          </a:xfrm>
        </p:spPr>
        <p:txBody>
          <a:bodyPr>
            <a:normAutofit/>
          </a:bodyPr>
          <a:lstStyle/>
          <a:p>
            <a:r>
              <a:rPr lang="en-US" b="1" dirty="0" smtClean="0"/>
              <a:t>TRICUSPID VALVE </a:t>
            </a:r>
            <a:endParaRPr lang="ru-RU" b="1" dirty="0"/>
          </a:p>
        </p:txBody>
      </p:sp>
      <p:sp>
        <p:nvSpPr>
          <p:cNvPr id="3" name="Объект 2"/>
          <p:cNvSpPr>
            <a:spLocks noGrp="1"/>
          </p:cNvSpPr>
          <p:nvPr>
            <p:ph idx="1"/>
          </p:nvPr>
        </p:nvSpPr>
        <p:spPr>
          <a:xfrm>
            <a:off x="457200" y="914400"/>
            <a:ext cx="8458200" cy="5791200"/>
          </a:xfrm>
        </p:spPr>
        <p:txBody>
          <a:bodyPr>
            <a:normAutofit lnSpcReduction="10000"/>
          </a:bodyPr>
          <a:lstStyle/>
          <a:p>
            <a:pPr marL="0" indent="0" algn="just">
              <a:buNone/>
            </a:pPr>
            <a:r>
              <a:rPr lang="en-US" sz="2600" b="1" dirty="0"/>
              <a:t>Tricuspid regurgitation </a:t>
            </a:r>
            <a:r>
              <a:rPr lang="en-US" sz="2600" dirty="0"/>
              <a:t>(</a:t>
            </a:r>
            <a:r>
              <a:rPr lang="en-US" sz="2600" b="1" dirty="0"/>
              <a:t>TR</a:t>
            </a:r>
            <a:r>
              <a:rPr lang="en-US" sz="2600" dirty="0"/>
              <a:t>) is the second most common VHD after MR with an incidence of 1.2% to 1.5% in the general </a:t>
            </a:r>
            <a:r>
              <a:rPr lang="en-US" sz="2600" dirty="0" smtClean="0"/>
              <a:t>population. </a:t>
            </a:r>
            <a:endParaRPr lang="ru-RU" sz="2600" dirty="0" smtClean="0"/>
          </a:p>
          <a:p>
            <a:pPr marL="0" indent="0" algn="just">
              <a:buNone/>
            </a:pPr>
            <a:r>
              <a:rPr lang="en-US" sz="2600" dirty="0" smtClean="0"/>
              <a:t>The </a:t>
            </a:r>
            <a:r>
              <a:rPr lang="en-US" sz="2600" dirty="0"/>
              <a:t>prevalence increases with age and in particular in females. In the group of 70 to 83 year-olds, incidence is 5.6% in women as compared to 1.5% in </a:t>
            </a:r>
            <a:r>
              <a:rPr lang="en-US" sz="2600" dirty="0" smtClean="0"/>
              <a:t>men. </a:t>
            </a:r>
            <a:r>
              <a:rPr lang="en-US" sz="2600" dirty="0"/>
              <a:t>Severe TR is associated with higher 1-year mortality and poorer outcomes independent of age and other comorbid </a:t>
            </a:r>
            <a:r>
              <a:rPr lang="en-US" sz="2600" dirty="0" smtClean="0"/>
              <a:t>conditions</a:t>
            </a:r>
            <a:r>
              <a:rPr lang="ru-RU" sz="2600" dirty="0" smtClean="0"/>
              <a:t>.</a:t>
            </a:r>
          </a:p>
          <a:p>
            <a:pPr marL="0" indent="0" algn="just">
              <a:buNone/>
            </a:pPr>
            <a:r>
              <a:rPr lang="en-US" sz="2600" dirty="0"/>
              <a:t> In elderly subjects, functional or secondary TR due to left heart disease, often MR or AS, is by far the more common etiology of </a:t>
            </a:r>
            <a:r>
              <a:rPr lang="en-US" sz="2600" dirty="0" smtClean="0"/>
              <a:t>TR. </a:t>
            </a:r>
            <a:r>
              <a:rPr lang="en-US" sz="2600" dirty="0"/>
              <a:t>TR secondary to left heart valve disease is often associated with poor prognosis and difficult therapeutic choices. Pulmonary hypertension, right ventricular infarction, chronic right ventricular pacing, and history of AF are other common causes of secondary TR.</a:t>
            </a:r>
            <a:endParaRPr lang="ru-RU" sz="2600" dirty="0" smtClean="0"/>
          </a:p>
          <a:p>
            <a:pPr marL="0" indent="0" algn="just">
              <a:buNone/>
            </a:pPr>
            <a:endParaRPr lang="ru-RU" sz="2600" dirty="0"/>
          </a:p>
        </p:txBody>
      </p:sp>
    </p:spTree>
    <p:extLst>
      <p:ext uri="{BB962C8B-B14F-4D97-AF65-F5344CB8AC3E}">
        <p14:creationId xmlns:p14="http://schemas.microsoft.com/office/powerpoint/2010/main" val="498380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200"/>
            <a:ext cx="8229600" cy="1066800"/>
          </a:xfrm>
        </p:spPr>
        <p:txBody>
          <a:bodyPr>
            <a:normAutofit fontScale="90000"/>
          </a:bodyPr>
          <a:lstStyle/>
          <a:p>
            <a:r>
              <a:rPr lang="en-US" b="1" dirty="0" smtClean="0"/>
              <a:t>Coronary </a:t>
            </a:r>
            <a:r>
              <a:rPr lang="en-US" b="1" dirty="0"/>
              <a:t>heart disease in the elderly</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95400"/>
            <a:ext cx="8077200" cy="5562600"/>
          </a:xfrm>
        </p:spPr>
      </p:pic>
    </p:spTree>
    <p:extLst>
      <p:ext uri="{BB962C8B-B14F-4D97-AF65-F5344CB8AC3E}">
        <p14:creationId xmlns:p14="http://schemas.microsoft.com/office/powerpoint/2010/main" val="34298630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800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295400"/>
          </a:xfrm>
        </p:spPr>
        <p:txBody>
          <a:bodyPr>
            <a:normAutofit fontScale="90000"/>
          </a:bodyPr>
          <a:lstStyle/>
          <a:p>
            <a:r>
              <a:rPr lang="en-US" b="1" dirty="0"/>
              <a:t>Coronary heart disease in the elderly</a:t>
            </a:r>
            <a:endParaRPr lang="ru-RU" dirty="0"/>
          </a:p>
        </p:txBody>
      </p:sp>
      <p:sp>
        <p:nvSpPr>
          <p:cNvPr id="3" name="Объект 2"/>
          <p:cNvSpPr>
            <a:spLocks noGrp="1"/>
          </p:cNvSpPr>
          <p:nvPr>
            <p:ph idx="1"/>
          </p:nvPr>
        </p:nvSpPr>
        <p:spPr>
          <a:xfrm>
            <a:off x="304800" y="1295400"/>
            <a:ext cx="8534400" cy="5334000"/>
          </a:xfrm>
        </p:spPr>
        <p:txBody>
          <a:bodyPr>
            <a:noAutofit/>
          </a:bodyPr>
          <a:lstStyle/>
          <a:p>
            <a:pPr algn="just"/>
            <a:r>
              <a:rPr lang="en-US" sz="2600" dirty="0"/>
              <a:t>The clinical manifestations of CHD in older patients represent the effects of the disease superimposed on the physiological effects of age. The presence of obstructive coronary artery disease at autopsy approaches 50% in elderly women and 70% to 80% in elderly men. </a:t>
            </a:r>
            <a:endParaRPr lang="ru-RU" sz="2600" dirty="0" smtClean="0"/>
          </a:p>
          <a:p>
            <a:pPr algn="just"/>
            <a:r>
              <a:rPr lang="en-US" sz="2600" dirty="0" smtClean="0"/>
              <a:t>Although </a:t>
            </a:r>
            <a:r>
              <a:rPr lang="en-US" sz="2600" dirty="0"/>
              <a:t>octogenarians comprise 5% of the US population, they represent 20% of all hospitalizations for myocardial infarction (MI) and 30% of all MI-related hospital deaths</a:t>
            </a:r>
            <a:r>
              <a:rPr lang="en-US" sz="2600" dirty="0" smtClean="0"/>
              <a:t>. </a:t>
            </a:r>
            <a:r>
              <a:rPr lang="en-US" sz="2600" dirty="0"/>
              <a:t>At coronary arteriography, elderly individuals have more extensive coronary artery disease, more </a:t>
            </a:r>
            <a:r>
              <a:rPr lang="en-US" sz="2600" dirty="0" err="1"/>
              <a:t>multivessel</a:t>
            </a:r>
            <a:r>
              <a:rPr lang="en-US" sz="2600" dirty="0"/>
              <a:t> disease, more coronary artery calcification, and are more likely to have had a prior MI</a:t>
            </a:r>
            <a:r>
              <a:rPr lang="en-US" sz="2600" dirty="0" smtClean="0"/>
              <a:t>.</a:t>
            </a:r>
            <a:endParaRPr lang="ru-RU" sz="2600" dirty="0" smtClean="0"/>
          </a:p>
        </p:txBody>
      </p:sp>
    </p:spTree>
    <p:extLst>
      <p:ext uri="{BB962C8B-B14F-4D97-AF65-F5344CB8AC3E}">
        <p14:creationId xmlns:p14="http://schemas.microsoft.com/office/powerpoint/2010/main" val="194698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98783"/>
          </a:xfrm>
          <a:prstGeom prst="rect">
            <a:avLst/>
          </a:prstGeom>
        </p:spPr>
      </p:pic>
    </p:spTree>
    <p:extLst>
      <p:ext uri="{BB962C8B-B14F-4D97-AF65-F5344CB8AC3E}">
        <p14:creationId xmlns:p14="http://schemas.microsoft.com/office/powerpoint/2010/main" val="5774954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7362"/>
          </a:xfrm>
        </p:spPr>
        <p:txBody>
          <a:bodyPr>
            <a:normAutofit fontScale="90000"/>
          </a:bodyPr>
          <a:lstStyle/>
          <a:p>
            <a:r>
              <a:rPr lang="en-US" b="1" dirty="0"/>
              <a:t>Coronary heart disease in the elderly</a:t>
            </a:r>
            <a:endParaRPr lang="ru-RU" dirty="0"/>
          </a:p>
        </p:txBody>
      </p:sp>
      <p:sp>
        <p:nvSpPr>
          <p:cNvPr id="3" name="Объект 2"/>
          <p:cNvSpPr>
            <a:spLocks noGrp="1"/>
          </p:cNvSpPr>
          <p:nvPr>
            <p:ph idx="1"/>
          </p:nvPr>
        </p:nvSpPr>
        <p:spPr>
          <a:xfrm>
            <a:off x="228600" y="1143000"/>
            <a:ext cx="8610600" cy="5486400"/>
          </a:xfrm>
        </p:spPr>
        <p:txBody>
          <a:bodyPr>
            <a:noAutofit/>
          </a:bodyPr>
          <a:lstStyle/>
          <a:p>
            <a:pPr algn="just"/>
            <a:r>
              <a:rPr lang="en-US" sz="2600" dirty="0"/>
              <a:t>Whereas typical angina pectoris remains common at elderly age, an increased percentage of older versus younger patients have atypical manifestations of myocardial ischemia, including dyspnea and worsening heart failure, in addition to an excess occurrence of unstable angina and non–Q-wave MI</a:t>
            </a:r>
            <a:r>
              <a:rPr lang="en-US" sz="2600" dirty="0" smtClean="0"/>
              <a:t>.</a:t>
            </a:r>
            <a:endParaRPr lang="ru-RU" sz="2600" dirty="0" smtClean="0"/>
          </a:p>
          <a:p>
            <a:pPr algn="just"/>
            <a:r>
              <a:rPr lang="en-US" sz="2600" dirty="0" smtClean="0"/>
              <a:t>Reductions </a:t>
            </a:r>
            <a:r>
              <a:rPr lang="en-US" sz="2600" dirty="0"/>
              <a:t>in physical activity and aerobic exercise capacity often seen with “normative” aging also affect the older CHD patient. The frequent coexistence of chronic lung disease, peripheral arterial disease, arthritis, and neuromuscular disorders may make ambulation difficult. A lack of </a:t>
            </a:r>
            <a:r>
              <a:rPr lang="en-US" sz="2600" dirty="0" err="1"/>
              <a:t>anginal</a:t>
            </a:r>
            <a:r>
              <a:rPr lang="en-US" sz="2600" dirty="0"/>
              <a:t> symptoms in an elderly patient with suspected CHD may merely reflect the patient’s lack of significant activity.</a:t>
            </a:r>
            <a:endParaRPr lang="ru-RU" sz="2600" dirty="0"/>
          </a:p>
        </p:txBody>
      </p:sp>
    </p:spTree>
    <p:extLst>
      <p:ext uri="{BB962C8B-B14F-4D97-AF65-F5344CB8AC3E}">
        <p14:creationId xmlns:p14="http://schemas.microsoft.com/office/powerpoint/2010/main" val="2048485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609600"/>
            <a:ext cx="8763000" cy="304800"/>
          </a:xfrm>
        </p:spPr>
        <p:txBody>
          <a:bodyPr>
            <a:noAutofit/>
          </a:bodyPr>
          <a:lstStyle/>
          <a:p>
            <a:r>
              <a:rPr lang="en-US" sz="3400" b="1" dirty="0"/>
              <a:t>Acute coronary syndrome in the older adults</a:t>
            </a:r>
            <a:r>
              <a:rPr lang="en-US" sz="3600" b="1" dirty="0"/>
              <a:t/>
            </a:r>
            <a:br>
              <a:rPr lang="en-US" sz="3600" b="1" dirty="0"/>
            </a:br>
            <a:endParaRPr lang="ru-RU" sz="3600" dirty="0"/>
          </a:p>
        </p:txBody>
      </p:sp>
      <p:sp>
        <p:nvSpPr>
          <p:cNvPr id="3" name="Объект 2"/>
          <p:cNvSpPr>
            <a:spLocks noGrp="1"/>
          </p:cNvSpPr>
          <p:nvPr>
            <p:ph idx="1"/>
          </p:nvPr>
        </p:nvSpPr>
        <p:spPr>
          <a:xfrm>
            <a:off x="457200" y="990600"/>
            <a:ext cx="8382000" cy="5410200"/>
          </a:xfrm>
        </p:spPr>
        <p:txBody>
          <a:bodyPr>
            <a:noAutofit/>
          </a:bodyPr>
          <a:lstStyle/>
          <a:p>
            <a:pPr algn="just"/>
            <a:r>
              <a:rPr lang="en-US" sz="2400" dirty="0"/>
              <a:t>Acute coronary syndrome (ACS) is the number one cause of mortality in patients older than 65 years old. </a:t>
            </a:r>
            <a:r>
              <a:rPr lang="en-US" sz="2400" dirty="0" smtClean="0"/>
              <a:t> </a:t>
            </a:r>
            <a:r>
              <a:rPr lang="en-US" sz="2400" dirty="0"/>
              <a:t>To complicate this fact further, they also present atypically with weakness, nausea/vomiting, fatigue, and shortness of breath.  It has been shown that older adults who present to the emergency department (ED) with ACS and a chief complaint other than chest pain have worse outcomes:</a:t>
            </a:r>
          </a:p>
          <a:p>
            <a:pPr algn="just"/>
            <a:r>
              <a:rPr lang="en-US" sz="2400" dirty="0"/>
              <a:t>Higher in-hospital mortality </a:t>
            </a:r>
          </a:p>
          <a:p>
            <a:pPr algn="just"/>
            <a:r>
              <a:rPr lang="en-US" sz="2400" dirty="0"/>
              <a:t>Misdiagnosed </a:t>
            </a:r>
          </a:p>
          <a:p>
            <a:pPr algn="just"/>
            <a:r>
              <a:rPr lang="en-US" sz="2400" dirty="0"/>
              <a:t>Undertreated </a:t>
            </a:r>
          </a:p>
          <a:p>
            <a:pPr algn="just"/>
            <a:r>
              <a:rPr lang="en-US" sz="2400" dirty="0"/>
              <a:t>If this does not concern you enough as an ED physician, then just know that the risk of death continues 30 days to one year after hospitalization with mortality rates of 15% for adults aged 75 to 85 years and 25% for adults older than 85 years</a:t>
            </a:r>
            <a:r>
              <a:rPr lang="en-US" sz="2400" dirty="0" smtClean="0"/>
              <a:t>.</a:t>
            </a:r>
            <a:endParaRPr lang="en-US" sz="2400" dirty="0"/>
          </a:p>
          <a:p>
            <a:pPr algn="just"/>
            <a:endParaRPr lang="ru-RU" sz="2600" dirty="0"/>
          </a:p>
        </p:txBody>
      </p:sp>
    </p:spTree>
    <p:extLst>
      <p:ext uri="{BB962C8B-B14F-4D97-AF65-F5344CB8AC3E}">
        <p14:creationId xmlns:p14="http://schemas.microsoft.com/office/powerpoint/2010/main" val="5762404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534400" cy="1143000"/>
          </a:xfrm>
        </p:spPr>
        <p:txBody>
          <a:bodyPr>
            <a:normAutofit/>
          </a:bodyPr>
          <a:lstStyle/>
          <a:p>
            <a:r>
              <a:rPr lang="en-US" sz="2800" b="1" dirty="0"/>
              <a:t>Clinical information critical to diagnosis and management of ACS in the older </a:t>
            </a:r>
            <a:r>
              <a:rPr lang="en-US" sz="2800" b="1" dirty="0" smtClean="0"/>
              <a:t>adults</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595677233"/>
              </p:ext>
            </p:extLst>
          </p:nvPr>
        </p:nvGraphicFramePr>
        <p:xfrm>
          <a:off x="457200" y="1142996"/>
          <a:ext cx="8686800" cy="5562608"/>
        </p:xfrm>
        <a:graphic>
          <a:graphicData uri="http://schemas.openxmlformats.org/drawingml/2006/table">
            <a:tbl>
              <a:tblPr/>
              <a:tblGrid>
                <a:gridCol w="8686800"/>
              </a:tblGrid>
              <a:tr h="695326">
                <a:tc>
                  <a:txBody>
                    <a:bodyPr/>
                    <a:lstStyle/>
                    <a:p>
                      <a:pPr algn="l"/>
                      <a:r>
                        <a:rPr lang="en-US" sz="2000" b="1" dirty="0"/>
                        <a:t>Clinical symptoms for ACS diagnosis</a:t>
                      </a:r>
                      <a:endParaRPr lang="en-US" sz="2000" dirty="0"/>
                    </a:p>
                  </a:txBody>
                  <a:tcPr anchor="ctr">
                    <a:lnL>
                      <a:noFill/>
                    </a:lnL>
                    <a:lnR>
                      <a:noFill/>
                    </a:lnR>
                    <a:lnT>
                      <a:noFill/>
                    </a:lnT>
                    <a:lnB>
                      <a:noFill/>
                    </a:lnB>
                  </a:tcPr>
                </a:tc>
              </a:tr>
              <a:tr h="695326">
                <a:tc>
                  <a:txBody>
                    <a:bodyPr/>
                    <a:lstStyle/>
                    <a:p>
                      <a:pPr algn="l"/>
                      <a:r>
                        <a:rPr lang="en-US" sz="2000" dirty="0"/>
                        <a:t> Typical symptoms (less predictive for ACS in elderly)</a:t>
                      </a:r>
                    </a:p>
                  </a:txBody>
                  <a:tcPr anchor="ctr">
                    <a:lnL>
                      <a:noFill/>
                    </a:lnL>
                    <a:lnR>
                      <a:noFill/>
                    </a:lnR>
                    <a:lnT>
                      <a:noFill/>
                    </a:lnT>
                    <a:lnB>
                      <a:noFill/>
                    </a:lnB>
                  </a:tcPr>
                </a:tc>
              </a:tr>
              <a:tr h="695326">
                <a:tc>
                  <a:txBody>
                    <a:bodyPr/>
                    <a:lstStyle/>
                    <a:p>
                      <a:pPr algn="l"/>
                      <a:r>
                        <a:rPr lang="en-US" sz="2000" dirty="0"/>
                        <a:t> Atypical symptoms (more common in elderly)</a:t>
                      </a:r>
                    </a:p>
                  </a:txBody>
                  <a:tcPr anchor="ctr">
                    <a:lnL>
                      <a:noFill/>
                    </a:lnL>
                    <a:lnR>
                      <a:noFill/>
                    </a:lnR>
                    <a:lnT>
                      <a:noFill/>
                    </a:lnT>
                    <a:lnB>
                      <a:noFill/>
                    </a:lnB>
                  </a:tcPr>
                </a:tc>
              </a:tr>
              <a:tr h="695326">
                <a:tc>
                  <a:txBody>
                    <a:bodyPr/>
                    <a:lstStyle/>
                    <a:p>
                      <a:pPr algn="l"/>
                      <a:r>
                        <a:rPr lang="it-IT" sz="2000" dirty="0"/>
                        <a:t> Non-CV acute disease presentation (tachycardia, hypoxia, anemia, hypotension)</a:t>
                      </a:r>
                    </a:p>
                  </a:txBody>
                  <a:tcPr anchor="ctr">
                    <a:lnL>
                      <a:noFill/>
                    </a:lnL>
                    <a:lnR>
                      <a:noFill/>
                    </a:lnR>
                    <a:lnT>
                      <a:noFill/>
                    </a:lnT>
                    <a:lnB>
                      <a:noFill/>
                    </a:lnB>
                  </a:tcPr>
                </a:tc>
              </a:tr>
              <a:tr h="695326">
                <a:tc>
                  <a:txBody>
                    <a:bodyPr/>
                    <a:lstStyle/>
                    <a:p>
                      <a:pPr algn="l"/>
                      <a:r>
                        <a:rPr lang="en-US" sz="2000" dirty="0"/>
                        <a:t> Autonomic symptoms (more common in elderly)</a:t>
                      </a:r>
                    </a:p>
                  </a:txBody>
                  <a:tcPr anchor="ctr">
                    <a:lnL>
                      <a:noFill/>
                    </a:lnL>
                    <a:lnR>
                      <a:noFill/>
                    </a:lnR>
                    <a:lnT>
                      <a:noFill/>
                    </a:lnT>
                    <a:lnB>
                      <a:noFill/>
                    </a:lnB>
                  </a:tcPr>
                </a:tc>
              </a:tr>
              <a:tr h="695326">
                <a:tc>
                  <a:txBody>
                    <a:bodyPr/>
                    <a:lstStyle/>
                    <a:p>
                      <a:pPr algn="l"/>
                      <a:r>
                        <a:rPr lang="en-US" sz="2000" dirty="0"/>
                        <a:t> Altered mental status (more common in elderly)</a:t>
                      </a:r>
                    </a:p>
                  </a:txBody>
                  <a:tcPr anchor="ctr">
                    <a:lnL>
                      <a:noFill/>
                    </a:lnL>
                    <a:lnR>
                      <a:noFill/>
                    </a:lnR>
                    <a:lnT>
                      <a:noFill/>
                    </a:lnT>
                    <a:lnB>
                      <a:noFill/>
                    </a:lnB>
                  </a:tcPr>
                </a:tc>
              </a:tr>
              <a:tr h="695326">
                <a:tc>
                  <a:txBody>
                    <a:bodyPr/>
                    <a:lstStyle/>
                    <a:p>
                      <a:pPr algn="l"/>
                      <a:r>
                        <a:rPr lang="en-US" sz="2000" dirty="0"/>
                        <a:t> Exertion-induced symptoms (less common in elderly)</a:t>
                      </a:r>
                    </a:p>
                  </a:txBody>
                  <a:tcPr anchor="ctr">
                    <a:lnL>
                      <a:noFill/>
                    </a:lnL>
                    <a:lnR>
                      <a:noFill/>
                    </a:lnR>
                    <a:lnT>
                      <a:noFill/>
                    </a:lnT>
                    <a:lnB>
                      <a:noFill/>
                    </a:lnB>
                  </a:tcPr>
                </a:tc>
              </a:tr>
              <a:tr h="695326">
                <a:tc>
                  <a:txBody>
                    <a:bodyPr/>
                    <a:lstStyle/>
                    <a:p>
                      <a:pPr algn="l"/>
                      <a:r>
                        <a:rPr lang="en-US" sz="2000" dirty="0"/>
                        <a:t> Hemodynamic stressor-induced symptoms (more common in elderly)</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031712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534400" cy="1143000"/>
          </a:xfrm>
        </p:spPr>
        <p:txBody>
          <a:bodyPr>
            <a:normAutofit/>
          </a:bodyPr>
          <a:lstStyle/>
          <a:p>
            <a:r>
              <a:rPr lang="en-US" sz="2800" b="1" dirty="0"/>
              <a:t>Clinical information critical to diagnosis and management of ACS in the older </a:t>
            </a:r>
            <a:r>
              <a:rPr lang="en-US" sz="2800" b="1" dirty="0" smtClean="0"/>
              <a:t>adults</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485565038"/>
              </p:ext>
            </p:extLst>
          </p:nvPr>
        </p:nvGraphicFramePr>
        <p:xfrm>
          <a:off x="457200" y="1142996"/>
          <a:ext cx="8686800" cy="5562608"/>
        </p:xfrm>
        <a:graphic>
          <a:graphicData uri="http://schemas.openxmlformats.org/drawingml/2006/table">
            <a:tbl>
              <a:tblPr/>
              <a:tblGrid>
                <a:gridCol w="8686800"/>
              </a:tblGrid>
              <a:tr h="695326">
                <a:tc>
                  <a:txBody>
                    <a:bodyPr/>
                    <a:lstStyle/>
                    <a:p>
                      <a:pPr algn="l"/>
                      <a:r>
                        <a:rPr lang="en-US" sz="2400" b="1"/>
                        <a:t>History relevant to ACS management</a:t>
                      </a:r>
                      <a:endParaRPr lang="en-US" sz="2400"/>
                    </a:p>
                  </a:txBody>
                  <a:tcPr anchor="ctr">
                    <a:lnL>
                      <a:noFill/>
                    </a:lnL>
                    <a:lnR>
                      <a:noFill/>
                    </a:lnR>
                    <a:lnT>
                      <a:noFill/>
                    </a:lnT>
                    <a:lnB>
                      <a:noFill/>
                    </a:lnB>
                  </a:tcPr>
                </a:tc>
              </a:tr>
              <a:tr h="695326">
                <a:tc>
                  <a:txBody>
                    <a:bodyPr/>
                    <a:lstStyle/>
                    <a:p>
                      <a:pPr algn="l"/>
                      <a:r>
                        <a:rPr lang="en-US" sz="2400"/>
                        <a:t> Prior MI and intervention history</a:t>
                      </a:r>
                    </a:p>
                  </a:txBody>
                  <a:tcPr anchor="ctr">
                    <a:lnL>
                      <a:noFill/>
                    </a:lnL>
                    <a:lnR>
                      <a:noFill/>
                    </a:lnR>
                    <a:lnT>
                      <a:noFill/>
                    </a:lnT>
                    <a:lnB>
                      <a:noFill/>
                    </a:lnB>
                  </a:tcPr>
                </a:tc>
              </a:tr>
              <a:tr h="695326">
                <a:tc>
                  <a:txBody>
                    <a:bodyPr/>
                    <a:lstStyle/>
                    <a:p>
                      <a:pPr algn="l"/>
                      <a:r>
                        <a:rPr lang="en-US" sz="2400"/>
                        <a:t> Baseline functional and mental status</a:t>
                      </a:r>
                    </a:p>
                  </a:txBody>
                  <a:tcPr anchor="ctr">
                    <a:lnL>
                      <a:noFill/>
                    </a:lnL>
                    <a:lnR>
                      <a:noFill/>
                    </a:lnR>
                    <a:lnT>
                      <a:noFill/>
                    </a:lnT>
                    <a:lnB>
                      <a:noFill/>
                    </a:lnB>
                  </a:tcPr>
                </a:tc>
              </a:tr>
              <a:tr h="695326">
                <a:tc>
                  <a:txBody>
                    <a:bodyPr/>
                    <a:lstStyle/>
                    <a:p>
                      <a:pPr algn="l"/>
                      <a:r>
                        <a:rPr lang="en-US" sz="2400"/>
                        <a:t> Baseline quality of life/preferences</a:t>
                      </a:r>
                    </a:p>
                  </a:txBody>
                  <a:tcPr anchor="ctr">
                    <a:lnL>
                      <a:noFill/>
                    </a:lnL>
                    <a:lnR>
                      <a:noFill/>
                    </a:lnR>
                    <a:lnT>
                      <a:noFill/>
                    </a:lnT>
                    <a:lnB>
                      <a:noFill/>
                    </a:lnB>
                  </a:tcPr>
                </a:tc>
              </a:tr>
              <a:tr h="695326">
                <a:tc>
                  <a:txBody>
                    <a:bodyPr/>
                    <a:lstStyle/>
                    <a:p>
                      <a:pPr algn="l"/>
                      <a:r>
                        <a:rPr lang="en-US" sz="2400"/>
                        <a:t> Expected life expectancy/advanced directive</a:t>
                      </a:r>
                    </a:p>
                  </a:txBody>
                  <a:tcPr anchor="ctr">
                    <a:lnL>
                      <a:noFill/>
                    </a:lnL>
                    <a:lnR>
                      <a:noFill/>
                    </a:lnR>
                    <a:lnT>
                      <a:noFill/>
                    </a:lnT>
                    <a:lnB>
                      <a:noFill/>
                    </a:lnB>
                  </a:tcPr>
                </a:tc>
              </a:tr>
              <a:tr h="695326">
                <a:tc>
                  <a:txBody>
                    <a:bodyPr/>
                    <a:lstStyle/>
                    <a:p>
                      <a:pPr algn="l"/>
                      <a:r>
                        <a:rPr lang="en-US" sz="2400"/>
                        <a:t> Comorbid conditions (indication for multiple anticoagulants)</a:t>
                      </a:r>
                    </a:p>
                  </a:txBody>
                  <a:tcPr anchor="ctr">
                    <a:lnL>
                      <a:noFill/>
                    </a:lnL>
                    <a:lnR>
                      <a:noFill/>
                    </a:lnR>
                    <a:lnT>
                      <a:noFill/>
                    </a:lnT>
                    <a:lnB>
                      <a:noFill/>
                    </a:lnB>
                  </a:tcPr>
                </a:tc>
              </a:tr>
              <a:tr h="695326">
                <a:tc>
                  <a:txBody>
                    <a:bodyPr/>
                    <a:lstStyle/>
                    <a:p>
                      <a:pPr algn="l"/>
                      <a:r>
                        <a:rPr lang="en-US" sz="2400"/>
                        <a:t> Frailty/fall risk</a:t>
                      </a:r>
                    </a:p>
                  </a:txBody>
                  <a:tcPr anchor="ctr">
                    <a:lnL>
                      <a:noFill/>
                    </a:lnL>
                    <a:lnR>
                      <a:noFill/>
                    </a:lnR>
                    <a:lnT>
                      <a:noFill/>
                    </a:lnT>
                    <a:lnB>
                      <a:noFill/>
                    </a:lnB>
                  </a:tcPr>
                </a:tc>
              </a:tr>
              <a:tr h="695326">
                <a:tc>
                  <a:txBody>
                    <a:bodyPr/>
                    <a:lstStyle/>
                    <a:p>
                      <a:pPr algn="l"/>
                      <a:r>
                        <a:rPr lang="en-US" sz="2400" dirty="0"/>
                        <a:t> Bleeding risk</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486005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534400" cy="1143000"/>
          </a:xfrm>
        </p:spPr>
        <p:txBody>
          <a:bodyPr>
            <a:normAutofit/>
          </a:bodyPr>
          <a:lstStyle/>
          <a:p>
            <a:r>
              <a:rPr lang="en-US" sz="2800" b="1" dirty="0"/>
              <a:t>Clinical information critical to diagnosis and management of ACS in the older </a:t>
            </a:r>
            <a:r>
              <a:rPr lang="en-US" sz="2800" b="1" dirty="0" smtClean="0"/>
              <a:t>adults</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149669988"/>
              </p:ext>
            </p:extLst>
          </p:nvPr>
        </p:nvGraphicFramePr>
        <p:xfrm>
          <a:off x="457200" y="1142996"/>
          <a:ext cx="8686800" cy="5562604"/>
        </p:xfrm>
        <a:graphic>
          <a:graphicData uri="http://schemas.openxmlformats.org/drawingml/2006/table">
            <a:tbl>
              <a:tblPr/>
              <a:tblGrid>
                <a:gridCol w="8686800"/>
              </a:tblGrid>
              <a:tr h="844923">
                <a:tc>
                  <a:txBody>
                    <a:bodyPr/>
                    <a:lstStyle/>
                    <a:p>
                      <a:pPr algn="l"/>
                      <a:r>
                        <a:rPr lang="en-US" sz="2400" b="1" dirty="0"/>
                        <a:t>Physical signs relevant to ACS management</a:t>
                      </a:r>
                      <a:endParaRPr lang="en-US" sz="2400" dirty="0"/>
                    </a:p>
                  </a:txBody>
                  <a:tcPr anchor="ctr">
                    <a:lnL>
                      <a:noFill/>
                    </a:lnL>
                    <a:lnR>
                      <a:noFill/>
                    </a:lnR>
                    <a:lnT>
                      <a:noFill/>
                    </a:lnT>
                    <a:lnB>
                      <a:noFill/>
                    </a:lnB>
                  </a:tcPr>
                </a:tc>
              </a:tr>
              <a:tr h="694460">
                <a:tc>
                  <a:txBody>
                    <a:bodyPr/>
                    <a:lstStyle/>
                    <a:p>
                      <a:pPr algn="l"/>
                      <a:r>
                        <a:rPr lang="en-US" sz="2400" dirty="0"/>
                        <a:t> Mental status</a:t>
                      </a:r>
                    </a:p>
                  </a:txBody>
                  <a:tcPr anchor="ctr">
                    <a:lnL>
                      <a:noFill/>
                    </a:lnL>
                    <a:lnR>
                      <a:noFill/>
                    </a:lnR>
                    <a:lnT>
                      <a:noFill/>
                    </a:lnT>
                    <a:lnB>
                      <a:noFill/>
                    </a:lnB>
                  </a:tcPr>
                </a:tc>
              </a:tr>
              <a:tr h="729180">
                <a:tc>
                  <a:txBody>
                    <a:bodyPr/>
                    <a:lstStyle/>
                    <a:p>
                      <a:pPr algn="l"/>
                      <a:r>
                        <a:rPr lang="en-US" sz="2400" dirty="0"/>
                        <a:t> Hemodynamic stability</a:t>
                      </a:r>
                    </a:p>
                  </a:txBody>
                  <a:tcPr anchor="ctr">
                    <a:lnL>
                      <a:noFill/>
                    </a:lnL>
                    <a:lnR>
                      <a:noFill/>
                    </a:lnR>
                    <a:lnT>
                      <a:noFill/>
                    </a:lnT>
                    <a:lnB>
                      <a:noFill/>
                    </a:lnB>
                  </a:tcPr>
                </a:tc>
              </a:tr>
              <a:tr h="729180">
                <a:tc>
                  <a:txBody>
                    <a:bodyPr/>
                    <a:lstStyle/>
                    <a:p>
                      <a:pPr algn="l"/>
                      <a:r>
                        <a:rPr lang="en-US" sz="2400" dirty="0"/>
                        <a:t> Murmurs</a:t>
                      </a:r>
                    </a:p>
                  </a:txBody>
                  <a:tcPr anchor="ctr">
                    <a:lnL>
                      <a:noFill/>
                    </a:lnL>
                    <a:lnR>
                      <a:noFill/>
                    </a:lnR>
                    <a:lnT>
                      <a:noFill/>
                    </a:lnT>
                    <a:lnB>
                      <a:noFill/>
                    </a:lnB>
                  </a:tcPr>
                </a:tc>
              </a:tr>
              <a:tr h="844923">
                <a:tc>
                  <a:txBody>
                    <a:bodyPr/>
                    <a:lstStyle/>
                    <a:p>
                      <a:pPr algn="l"/>
                      <a:r>
                        <a:rPr lang="en-US" sz="2400" dirty="0"/>
                        <a:t> Signs of decompensated heart failure</a:t>
                      </a:r>
                    </a:p>
                  </a:txBody>
                  <a:tcPr anchor="ctr">
                    <a:lnL>
                      <a:noFill/>
                    </a:lnL>
                    <a:lnR>
                      <a:noFill/>
                    </a:lnR>
                    <a:lnT>
                      <a:noFill/>
                    </a:lnT>
                    <a:lnB>
                      <a:noFill/>
                    </a:lnB>
                  </a:tcPr>
                </a:tc>
              </a:tr>
              <a:tr h="844923">
                <a:tc>
                  <a:txBody>
                    <a:bodyPr/>
                    <a:lstStyle/>
                    <a:p>
                      <a:pPr algn="l"/>
                      <a:r>
                        <a:rPr lang="en-US" sz="2400" dirty="0"/>
                        <a:t> Peripheral vascular conditions</a:t>
                      </a:r>
                    </a:p>
                  </a:txBody>
                  <a:tcPr anchor="ctr">
                    <a:lnL>
                      <a:noFill/>
                    </a:lnL>
                    <a:lnR>
                      <a:noFill/>
                    </a:lnR>
                    <a:lnT>
                      <a:noFill/>
                    </a:lnT>
                    <a:lnB>
                      <a:noFill/>
                    </a:lnB>
                  </a:tcPr>
                </a:tc>
              </a:tr>
              <a:tr h="875015">
                <a:tc>
                  <a:txBody>
                    <a:bodyPr/>
                    <a:lstStyle/>
                    <a:p>
                      <a:pPr algn="l"/>
                      <a:r>
                        <a:rPr lang="en-US" sz="2400" dirty="0"/>
                        <a:t> Significant degenerative conditions (scoliosis suggestive for aortic tortuosity, </a:t>
                      </a:r>
                      <a:r>
                        <a:rPr lang="en-US" sz="2400" dirty="0" err="1"/>
                        <a:t>etc</a:t>
                      </a:r>
                      <a:r>
                        <a:rPr lang="en-US" sz="24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258308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534400" cy="1143000"/>
          </a:xfrm>
        </p:spPr>
        <p:txBody>
          <a:bodyPr>
            <a:normAutofit/>
          </a:bodyPr>
          <a:lstStyle/>
          <a:p>
            <a:r>
              <a:rPr lang="en-US" sz="2800" b="1" dirty="0"/>
              <a:t>Clinical information critical to diagnosis and management of ACS in the older </a:t>
            </a:r>
            <a:r>
              <a:rPr lang="en-US" sz="2800" b="1" dirty="0" smtClean="0"/>
              <a:t>adults</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578967911"/>
              </p:ext>
            </p:extLst>
          </p:nvPr>
        </p:nvGraphicFramePr>
        <p:xfrm>
          <a:off x="457200" y="1142996"/>
          <a:ext cx="8686800" cy="5638806"/>
        </p:xfrm>
        <a:graphic>
          <a:graphicData uri="http://schemas.openxmlformats.org/drawingml/2006/table">
            <a:tbl>
              <a:tblPr/>
              <a:tblGrid>
                <a:gridCol w="8686800"/>
              </a:tblGrid>
              <a:tr h="939801">
                <a:tc>
                  <a:txBody>
                    <a:bodyPr/>
                    <a:lstStyle/>
                    <a:p>
                      <a:pPr algn="l"/>
                      <a:r>
                        <a:rPr lang="en-US" sz="2400" b="1" dirty="0"/>
                        <a:t>Laboratory tests</a:t>
                      </a:r>
                      <a:endParaRPr lang="en-US" sz="2400" dirty="0"/>
                    </a:p>
                  </a:txBody>
                  <a:tcPr anchor="ctr">
                    <a:lnL>
                      <a:noFill/>
                    </a:lnL>
                    <a:lnR>
                      <a:noFill/>
                    </a:lnR>
                    <a:lnT>
                      <a:noFill/>
                    </a:lnT>
                    <a:lnB>
                      <a:noFill/>
                    </a:lnB>
                  </a:tcPr>
                </a:tc>
              </a:tr>
              <a:tr h="939801">
                <a:tc>
                  <a:txBody>
                    <a:bodyPr/>
                    <a:lstStyle/>
                    <a:p>
                      <a:pPr algn="l"/>
                      <a:r>
                        <a:rPr lang="en-US" sz="2400" dirty="0"/>
                        <a:t> Renal function (creatinine clearance calculation)</a:t>
                      </a:r>
                    </a:p>
                  </a:txBody>
                  <a:tcPr anchor="ctr">
                    <a:lnL>
                      <a:noFill/>
                    </a:lnL>
                    <a:lnR>
                      <a:noFill/>
                    </a:lnR>
                    <a:lnT>
                      <a:noFill/>
                    </a:lnT>
                    <a:lnB>
                      <a:noFill/>
                    </a:lnB>
                  </a:tcPr>
                </a:tc>
              </a:tr>
              <a:tr h="939801">
                <a:tc>
                  <a:txBody>
                    <a:bodyPr/>
                    <a:lstStyle/>
                    <a:p>
                      <a:pPr algn="l"/>
                      <a:r>
                        <a:rPr lang="en-US" sz="2400" dirty="0"/>
                        <a:t> Baseline hemoglobin</a:t>
                      </a:r>
                    </a:p>
                  </a:txBody>
                  <a:tcPr anchor="ctr">
                    <a:lnL>
                      <a:noFill/>
                    </a:lnL>
                    <a:lnR>
                      <a:noFill/>
                    </a:lnR>
                    <a:lnT>
                      <a:noFill/>
                    </a:lnT>
                    <a:lnB>
                      <a:noFill/>
                    </a:lnB>
                  </a:tcPr>
                </a:tc>
              </a:tr>
              <a:tr h="939801">
                <a:tc>
                  <a:txBody>
                    <a:bodyPr/>
                    <a:lstStyle/>
                    <a:p>
                      <a:pPr algn="l"/>
                      <a:r>
                        <a:rPr lang="en-US" sz="2400" dirty="0"/>
                        <a:t> Cardiac biomarkers</a:t>
                      </a:r>
                    </a:p>
                  </a:txBody>
                  <a:tcPr anchor="ctr">
                    <a:lnL>
                      <a:noFill/>
                    </a:lnL>
                    <a:lnR>
                      <a:noFill/>
                    </a:lnR>
                    <a:lnT>
                      <a:noFill/>
                    </a:lnT>
                    <a:lnB>
                      <a:noFill/>
                    </a:lnB>
                  </a:tcPr>
                </a:tc>
              </a:tr>
              <a:tr h="939801">
                <a:tc>
                  <a:txBody>
                    <a:bodyPr/>
                    <a:lstStyle/>
                    <a:p>
                      <a:pPr algn="l"/>
                      <a:r>
                        <a:rPr lang="en-US" sz="2400" dirty="0"/>
                        <a:t> Baseline endocrine insufficiency</a:t>
                      </a:r>
                    </a:p>
                  </a:txBody>
                  <a:tcPr anchor="ctr">
                    <a:lnL>
                      <a:noFill/>
                    </a:lnL>
                    <a:lnR>
                      <a:noFill/>
                    </a:lnR>
                    <a:lnT>
                      <a:noFill/>
                    </a:lnT>
                    <a:lnB>
                      <a:noFill/>
                    </a:lnB>
                  </a:tcPr>
                </a:tc>
              </a:tr>
              <a:tr h="939801">
                <a:tc>
                  <a:txBody>
                    <a:bodyPr/>
                    <a:lstStyle/>
                    <a:p>
                      <a:pPr algn="l"/>
                      <a:r>
                        <a:rPr lang="en-US" sz="2400" dirty="0"/>
                        <a:t> Electrolytes derangement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9884876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2817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914400"/>
          </a:xfrm>
        </p:spPr>
        <p:txBody>
          <a:bodyPr>
            <a:normAutofit/>
          </a:bodyPr>
          <a:lstStyle/>
          <a:p>
            <a:r>
              <a:rPr lang="en-US" sz="3600" b="1" dirty="0"/>
              <a:t>Pharmacotherapy for ACS in older </a:t>
            </a:r>
            <a:r>
              <a:rPr lang="en-US" sz="3600" b="1" dirty="0" smtClean="0"/>
              <a:t>adults</a:t>
            </a:r>
            <a:endParaRPr lang="ru-RU" sz="36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503918026"/>
              </p:ext>
            </p:extLst>
          </p:nvPr>
        </p:nvGraphicFramePr>
        <p:xfrm>
          <a:off x="457200" y="1219199"/>
          <a:ext cx="8534400" cy="5486399"/>
        </p:xfrm>
        <a:graphic>
          <a:graphicData uri="http://schemas.openxmlformats.org/drawingml/2006/table">
            <a:tbl>
              <a:tblPr/>
              <a:tblGrid>
                <a:gridCol w="3581400"/>
                <a:gridCol w="4953000"/>
              </a:tblGrid>
              <a:tr h="498763">
                <a:tc>
                  <a:txBody>
                    <a:bodyPr/>
                    <a:lstStyle/>
                    <a:p>
                      <a:pPr algn="l"/>
                      <a:r>
                        <a:rPr lang="ru-RU" sz="2000" dirty="0" smtClean="0"/>
                        <a:t>                    </a:t>
                      </a:r>
                      <a:r>
                        <a:rPr lang="en-US" sz="2000" dirty="0" smtClean="0"/>
                        <a:t>UFH</a:t>
                      </a:r>
                      <a:endParaRPr lang="en-US" sz="2000" dirty="0"/>
                    </a:p>
                  </a:txBody>
                  <a:tcPr>
                    <a:lnL>
                      <a:noFill/>
                    </a:lnL>
                    <a:lnR>
                      <a:noFill/>
                    </a:lnR>
                    <a:lnT>
                      <a:noFill/>
                    </a:lnT>
                    <a:lnB>
                      <a:noFill/>
                    </a:lnB>
                  </a:tcPr>
                </a:tc>
                <a:tc>
                  <a:txBody>
                    <a:bodyPr/>
                    <a:lstStyle/>
                    <a:p>
                      <a:pPr algn="l"/>
                      <a:r>
                        <a:rPr lang="en-US" sz="2000"/>
                        <a:t>Beneficial: may add GPI with PCI</a:t>
                      </a:r>
                    </a:p>
                  </a:txBody>
                  <a:tcPr>
                    <a:lnL>
                      <a:noFill/>
                    </a:lnL>
                    <a:lnR>
                      <a:noFill/>
                    </a:lnR>
                    <a:lnT>
                      <a:noFill/>
                    </a:lnT>
                    <a:lnB>
                      <a:noFill/>
                    </a:lnB>
                  </a:tcPr>
                </a:tc>
              </a:tr>
              <a:tr h="1246909">
                <a:tc>
                  <a:txBody>
                    <a:bodyPr/>
                    <a:lstStyle/>
                    <a:p>
                      <a:pPr algn="l"/>
                      <a:r>
                        <a:rPr lang="en-US" sz="2000" b="1" dirty="0"/>
                        <a:t> Enoxaparin</a:t>
                      </a:r>
                    </a:p>
                  </a:txBody>
                  <a:tcPr>
                    <a:lnL>
                      <a:noFill/>
                    </a:lnL>
                    <a:lnR>
                      <a:noFill/>
                    </a:lnR>
                    <a:lnT>
                      <a:noFill/>
                    </a:lnT>
                    <a:lnB>
                      <a:noFill/>
                    </a:lnB>
                  </a:tcPr>
                </a:tc>
                <a:tc>
                  <a:txBody>
                    <a:bodyPr/>
                    <a:lstStyle/>
                    <a:p>
                      <a:pPr algn="l"/>
                      <a:r>
                        <a:rPr lang="en-US" sz="2000"/>
                        <a:t>May be used prior to PCI; no bolus with reduced dosage for ≥ 75 years of age; increased bleeding risk</a:t>
                      </a:r>
                    </a:p>
                  </a:txBody>
                  <a:tcPr>
                    <a:lnL>
                      <a:noFill/>
                    </a:lnL>
                    <a:lnR>
                      <a:noFill/>
                    </a:lnR>
                    <a:lnT>
                      <a:noFill/>
                    </a:lnT>
                    <a:lnB>
                      <a:noFill/>
                    </a:lnB>
                  </a:tcPr>
                </a:tc>
              </a:tr>
              <a:tr h="1246909">
                <a:tc>
                  <a:txBody>
                    <a:bodyPr/>
                    <a:lstStyle/>
                    <a:p>
                      <a:pPr algn="l"/>
                      <a:r>
                        <a:rPr lang="en-US" sz="2000" b="1" dirty="0"/>
                        <a:t> </a:t>
                      </a:r>
                      <a:r>
                        <a:rPr lang="en-US" sz="2000" b="1" dirty="0" err="1"/>
                        <a:t>Fondaparinux</a:t>
                      </a:r>
                      <a:endParaRPr lang="en-US" sz="2000" b="1" dirty="0"/>
                    </a:p>
                  </a:txBody>
                  <a:tcPr>
                    <a:lnL>
                      <a:noFill/>
                    </a:lnL>
                    <a:lnR>
                      <a:noFill/>
                    </a:lnR>
                    <a:lnT>
                      <a:noFill/>
                    </a:lnT>
                    <a:lnB>
                      <a:noFill/>
                    </a:lnB>
                  </a:tcPr>
                </a:tc>
                <a:tc>
                  <a:txBody>
                    <a:bodyPr/>
                    <a:lstStyle/>
                    <a:p>
                      <a:pPr algn="l"/>
                      <a:r>
                        <a:rPr lang="en-US" sz="2000" dirty="0"/>
                        <a:t>Not recommended as sole anticoagulant for PCI due to catheter thrombosis; increased bleeding risk in elderly</a:t>
                      </a:r>
                    </a:p>
                  </a:txBody>
                  <a:tcPr>
                    <a:lnL>
                      <a:noFill/>
                    </a:lnL>
                    <a:lnR>
                      <a:noFill/>
                    </a:lnR>
                    <a:lnT>
                      <a:noFill/>
                    </a:lnT>
                    <a:lnB>
                      <a:noFill/>
                    </a:lnB>
                  </a:tcPr>
                </a:tc>
              </a:tr>
              <a:tr h="1246909">
                <a:tc>
                  <a:txBody>
                    <a:bodyPr/>
                    <a:lstStyle/>
                    <a:p>
                      <a:pPr algn="l"/>
                      <a:r>
                        <a:rPr lang="en-US" sz="2000" b="1" dirty="0"/>
                        <a:t> </a:t>
                      </a:r>
                      <a:r>
                        <a:rPr lang="en-US" sz="2000" b="1" dirty="0" err="1"/>
                        <a:t>Bivalirudin</a:t>
                      </a:r>
                      <a:endParaRPr lang="en-US" sz="2000" b="1" dirty="0"/>
                    </a:p>
                  </a:txBody>
                  <a:tcPr>
                    <a:lnL>
                      <a:noFill/>
                    </a:lnL>
                    <a:lnR>
                      <a:noFill/>
                    </a:lnR>
                    <a:lnT>
                      <a:noFill/>
                    </a:lnT>
                    <a:lnB>
                      <a:noFill/>
                    </a:lnB>
                  </a:tcPr>
                </a:tc>
                <a:tc>
                  <a:txBody>
                    <a:bodyPr/>
                    <a:lstStyle/>
                    <a:p>
                      <a:pPr algn="l"/>
                      <a:r>
                        <a:rPr lang="en-US" sz="2000" dirty="0"/>
                        <a:t>Mono-agent for PCI has comparable efficacy as UFH+GPI, but reduces bleeding risk than UFH+GPI in elderly ACS</a:t>
                      </a:r>
                    </a:p>
                  </a:txBody>
                  <a:tcPr>
                    <a:lnL>
                      <a:noFill/>
                    </a:lnL>
                    <a:lnR>
                      <a:noFill/>
                    </a:lnR>
                    <a:lnT>
                      <a:noFill/>
                    </a:lnT>
                    <a:lnB>
                      <a:noFill/>
                    </a:lnB>
                  </a:tcPr>
                </a:tc>
              </a:tr>
              <a:tr h="1246909">
                <a:tc>
                  <a:txBody>
                    <a:bodyPr/>
                    <a:lstStyle/>
                    <a:p>
                      <a:pPr algn="l"/>
                      <a:r>
                        <a:rPr lang="en-US" sz="2000" b="1" dirty="0"/>
                        <a:t> Factor </a:t>
                      </a:r>
                      <a:r>
                        <a:rPr lang="en-US" sz="2000" b="1" dirty="0" err="1"/>
                        <a:t>Xa</a:t>
                      </a:r>
                      <a:r>
                        <a:rPr lang="en-US" sz="2000" b="1" dirty="0"/>
                        <a:t> inhibitors</a:t>
                      </a:r>
                    </a:p>
                  </a:txBody>
                  <a:tcPr>
                    <a:lnL>
                      <a:noFill/>
                    </a:lnL>
                    <a:lnR>
                      <a:noFill/>
                    </a:lnR>
                    <a:lnT>
                      <a:noFill/>
                    </a:lnT>
                    <a:lnB>
                      <a:noFill/>
                    </a:lnB>
                  </a:tcPr>
                </a:tc>
                <a:tc>
                  <a:txBody>
                    <a:bodyPr/>
                    <a:lstStyle/>
                    <a:p>
                      <a:pPr algn="l"/>
                      <a:r>
                        <a:rPr lang="en-US" sz="2000" dirty="0" err="1"/>
                        <a:t>Rivaroxaban</a:t>
                      </a:r>
                      <a:r>
                        <a:rPr lang="en-US" sz="2000" dirty="0"/>
                        <a:t> and </a:t>
                      </a:r>
                      <a:r>
                        <a:rPr lang="en-US" sz="2000" dirty="0" err="1"/>
                        <a:t>Apixaban</a:t>
                      </a:r>
                      <a:r>
                        <a:rPr lang="en-US" sz="2000" dirty="0"/>
                        <a:t> (only </a:t>
                      </a:r>
                      <a:r>
                        <a:rPr lang="en-US" sz="2000" dirty="0" err="1"/>
                        <a:t>rivaroxaban</a:t>
                      </a:r>
                      <a:r>
                        <a:rPr lang="en-US" sz="2000" dirty="0"/>
                        <a:t> approved for secondary prevention)</a:t>
                      </a:r>
                    </a:p>
                  </a:txBody>
                  <a:tcPr>
                    <a:lnL>
                      <a:noFill/>
                    </a:lnL>
                    <a:lnR>
                      <a:noFill/>
                    </a:lnR>
                    <a:lnT>
                      <a:noFill/>
                    </a:lnT>
                    <a:lnB>
                      <a:noFill/>
                    </a:lnB>
                  </a:tcPr>
                </a:tc>
              </a:tr>
            </a:tbl>
          </a:graphicData>
        </a:graphic>
      </p:graphicFrame>
    </p:spTree>
    <p:extLst>
      <p:ext uri="{BB962C8B-B14F-4D97-AF65-F5344CB8AC3E}">
        <p14:creationId xmlns:p14="http://schemas.microsoft.com/office/powerpoint/2010/main" val="12204223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914400"/>
          </a:xfrm>
        </p:spPr>
        <p:txBody>
          <a:bodyPr>
            <a:normAutofit/>
          </a:bodyPr>
          <a:lstStyle/>
          <a:p>
            <a:r>
              <a:rPr lang="en-US" sz="3600" b="1" dirty="0"/>
              <a:t>Pharmacotherapy for ACS in older </a:t>
            </a:r>
            <a:r>
              <a:rPr lang="en-US" sz="3600" b="1" dirty="0" smtClean="0"/>
              <a:t>adults</a:t>
            </a:r>
            <a:endParaRPr lang="ru-RU" sz="36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277616382"/>
              </p:ext>
            </p:extLst>
          </p:nvPr>
        </p:nvGraphicFramePr>
        <p:xfrm>
          <a:off x="457200" y="1219198"/>
          <a:ext cx="8534400" cy="5486401"/>
        </p:xfrm>
        <a:graphic>
          <a:graphicData uri="http://schemas.openxmlformats.org/drawingml/2006/table">
            <a:tbl>
              <a:tblPr/>
              <a:tblGrid>
                <a:gridCol w="2362200"/>
                <a:gridCol w="6172200"/>
              </a:tblGrid>
              <a:tr h="1321264">
                <a:tc>
                  <a:txBody>
                    <a:bodyPr/>
                    <a:lstStyle/>
                    <a:p>
                      <a:pPr algn="l"/>
                      <a:r>
                        <a:rPr lang="en-US" b="1" dirty="0" err="1"/>
                        <a:t>Fibrinolytics</a:t>
                      </a:r>
                      <a:endParaRPr lang="en-US" dirty="0"/>
                    </a:p>
                  </a:txBody>
                  <a:tcPr>
                    <a:lnL>
                      <a:noFill/>
                    </a:lnL>
                    <a:lnR>
                      <a:noFill/>
                    </a:lnR>
                    <a:lnT>
                      <a:noFill/>
                    </a:lnT>
                    <a:lnB>
                      <a:noFill/>
                    </a:lnB>
                  </a:tcPr>
                </a:tc>
                <a:tc>
                  <a:txBody>
                    <a:bodyPr/>
                    <a:lstStyle/>
                    <a:p>
                      <a:pPr algn="l"/>
                      <a:r>
                        <a:rPr lang="en-US"/>
                        <a:t>Only for STEMI when expected to delay &gt; 120 min from FMC to FDA; advanced age increases risk of intracranial hemorrhage; half-dose for ≥ 75 year-old; Fibrin-specific agents have lower risk of bleeding in elderly</a:t>
                      </a:r>
                    </a:p>
                  </a:txBody>
                  <a:tcPr>
                    <a:lnL>
                      <a:noFill/>
                    </a:lnL>
                    <a:lnR>
                      <a:noFill/>
                    </a:lnR>
                    <a:lnT>
                      <a:noFill/>
                    </a:lnT>
                    <a:lnB>
                      <a:noFill/>
                    </a:lnB>
                  </a:tcPr>
                </a:tc>
              </a:tr>
              <a:tr h="826308">
                <a:tc>
                  <a:txBody>
                    <a:bodyPr/>
                    <a:lstStyle/>
                    <a:p>
                      <a:pPr algn="l"/>
                      <a:r>
                        <a:rPr lang="en-US" b="1" dirty="0"/>
                        <a:t>Nitroglycerin</a:t>
                      </a:r>
                      <a:endParaRPr lang="en-US" dirty="0"/>
                    </a:p>
                  </a:txBody>
                  <a:tcPr>
                    <a:lnL>
                      <a:noFill/>
                    </a:lnL>
                    <a:lnR>
                      <a:noFill/>
                    </a:lnR>
                    <a:lnT>
                      <a:noFill/>
                    </a:lnT>
                    <a:lnB>
                      <a:noFill/>
                    </a:lnB>
                  </a:tcPr>
                </a:tc>
                <a:tc>
                  <a:txBody>
                    <a:bodyPr/>
                    <a:lstStyle/>
                    <a:p>
                      <a:pPr algn="l"/>
                      <a:r>
                        <a:rPr lang="en-US"/>
                        <a:t>Ameliorates symptoms, reduces LV preload, increases coronary flow. Be cautious of hypotension</a:t>
                      </a:r>
                    </a:p>
                  </a:txBody>
                  <a:tcPr>
                    <a:lnL>
                      <a:noFill/>
                    </a:lnL>
                    <a:lnR>
                      <a:noFill/>
                    </a:lnR>
                    <a:lnT>
                      <a:noFill/>
                    </a:lnT>
                    <a:lnB>
                      <a:noFill/>
                    </a:lnB>
                  </a:tcPr>
                </a:tc>
              </a:tr>
              <a:tr h="935378">
                <a:tc>
                  <a:txBody>
                    <a:bodyPr/>
                    <a:lstStyle/>
                    <a:p>
                      <a:pPr algn="l"/>
                      <a:r>
                        <a:rPr lang="en-US" b="1" dirty="0"/>
                        <a:t>Beta-blockers</a:t>
                      </a:r>
                      <a:endParaRPr lang="en-US" dirty="0"/>
                    </a:p>
                  </a:txBody>
                  <a:tcPr>
                    <a:lnL>
                      <a:noFill/>
                    </a:lnL>
                    <a:lnR>
                      <a:noFill/>
                    </a:lnR>
                    <a:lnT>
                      <a:noFill/>
                    </a:lnT>
                    <a:lnB>
                      <a:noFill/>
                    </a:lnB>
                  </a:tcPr>
                </a:tc>
                <a:tc>
                  <a:txBody>
                    <a:bodyPr/>
                    <a:lstStyle/>
                    <a:p>
                      <a:pPr algn="l"/>
                      <a:r>
                        <a:rPr lang="en-US"/>
                        <a:t>Oral beta-blockers benefit elderly more than younger adultsIV beta-blockers are harmful in ACS with HF presentation</a:t>
                      </a:r>
                    </a:p>
                  </a:txBody>
                  <a:tcPr>
                    <a:lnL>
                      <a:noFill/>
                    </a:lnL>
                    <a:lnR>
                      <a:noFill/>
                    </a:lnR>
                    <a:lnT>
                      <a:noFill/>
                    </a:lnT>
                    <a:lnB>
                      <a:noFill/>
                    </a:lnB>
                  </a:tcPr>
                </a:tc>
              </a:tr>
              <a:tr h="880843">
                <a:tc>
                  <a:txBody>
                    <a:bodyPr/>
                    <a:lstStyle/>
                    <a:p>
                      <a:pPr algn="l"/>
                      <a:r>
                        <a:rPr lang="en-US" b="1" dirty="0" err="1"/>
                        <a:t>ACEi</a:t>
                      </a:r>
                      <a:r>
                        <a:rPr lang="en-US" b="1" dirty="0"/>
                        <a:t>/ARB</a:t>
                      </a:r>
                      <a:endParaRPr lang="en-US" dirty="0"/>
                    </a:p>
                  </a:txBody>
                  <a:tcPr>
                    <a:lnL>
                      <a:noFill/>
                    </a:lnL>
                    <a:lnR>
                      <a:noFill/>
                    </a:lnR>
                    <a:lnT>
                      <a:noFill/>
                    </a:lnT>
                    <a:lnB>
                      <a:noFill/>
                    </a:lnB>
                  </a:tcPr>
                </a:tc>
                <a:tc>
                  <a:txBody>
                    <a:bodyPr/>
                    <a:lstStyle/>
                    <a:p>
                      <a:pPr algn="l"/>
                      <a:r>
                        <a:rPr lang="en-US"/>
                        <a:t>Beneficial with reduced EF – caution if CKD for creatinine and potassium level changes</a:t>
                      </a:r>
                    </a:p>
                  </a:txBody>
                  <a:tcPr>
                    <a:lnL>
                      <a:noFill/>
                    </a:lnL>
                    <a:lnR>
                      <a:noFill/>
                    </a:lnR>
                    <a:lnT>
                      <a:noFill/>
                    </a:lnT>
                    <a:lnB>
                      <a:noFill/>
                    </a:lnB>
                  </a:tcPr>
                </a:tc>
              </a:tr>
              <a:tr h="1522608">
                <a:tc>
                  <a:txBody>
                    <a:bodyPr/>
                    <a:lstStyle/>
                    <a:p>
                      <a:pPr algn="l"/>
                      <a:r>
                        <a:rPr lang="en-US" b="1" dirty="0"/>
                        <a:t>Statins</a:t>
                      </a:r>
                      <a:endParaRPr lang="en-US" dirty="0"/>
                    </a:p>
                  </a:txBody>
                  <a:tcPr>
                    <a:lnL>
                      <a:noFill/>
                    </a:lnL>
                    <a:lnR>
                      <a:noFill/>
                    </a:lnR>
                    <a:lnT>
                      <a:noFill/>
                    </a:lnT>
                    <a:lnB>
                      <a:noFill/>
                    </a:lnB>
                  </a:tcPr>
                </a:tc>
                <a:tc>
                  <a:txBody>
                    <a:bodyPr/>
                    <a:lstStyle/>
                    <a:p>
                      <a:pPr algn="l"/>
                      <a:r>
                        <a:rPr lang="en-US" dirty="0"/>
                        <a:t>Greater beneficial in elderly than younger adults, side-effects are more common as well, moderate intensity maybe as good as high intensity statin. Cautions are required – Guidelines now for moderate intensity statin age ≥ years</a:t>
                      </a:r>
                    </a:p>
                  </a:txBody>
                  <a:tcPr>
                    <a:lnL>
                      <a:noFill/>
                    </a:lnL>
                    <a:lnR>
                      <a:noFill/>
                    </a:lnR>
                    <a:lnT>
                      <a:noFill/>
                    </a:lnT>
                    <a:lnB>
                      <a:noFill/>
                    </a:lnB>
                  </a:tcPr>
                </a:tc>
              </a:tr>
            </a:tbl>
          </a:graphicData>
        </a:graphic>
      </p:graphicFrame>
    </p:spTree>
    <p:extLst>
      <p:ext uri="{BB962C8B-B14F-4D97-AF65-F5344CB8AC3E}">
        <p14:creationId xmlns:p14="http://schemas.microsoft.com/office/powerpoint/2010/main" val="3736179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28600"/>
            <a:ext cx="8534400" cy="6477000"/>
          </a:xfrm>
        </p:spPr>
        <p:txBody>
          <a:bodyPr>
            <a:normAutofit fontScale="85000" lnSpcReduction="20000"/>
          </a:bodyPr>
          <a:lstStyle/>
          <a:p>
            <a:pPr marL="0" indent="0">
              <a:buNone/>
            </a:pPr>
            <a:r>
              <a:rPr lang="en-US" dirty="0"/>
              <a:t>What is the most common presenting symptom of older adults with ACS</a:t>
            </a:r>
            <a:r>
              <a:rPr lang="en-US" dirty="0" smtClean="0"/>
              <a:t>?</a:t>
            </a:r>
            <a:endParaRPr lang="en-US" dirty="0"/>
          </a:p>
          <a:p>
            <a:r>
              <a:rPr lang="en-US" dirty="0"/>
              <a:t>    Chest pain (58 – 83.4%) — More common in men</a:t>
            </a:r>
          </a:p>
          <a:p>
            <a:r>
              <a:rPr lang="en-US" dirty="0"/>
              <a:t>    Shortness of breath (23 – 65.3%)</a:t>
            </a:r>
          </a:p>
          <a:p>
            <a:r>
              <a:rPr lang="en-US" dirty="0"/>
              <a:t>    Diaphoresis (4 – 56.8%)</a:t>
            </a:r>
          </a:p>
          <a:p>
            <a:r>
              <a:rPr lang="en-US" dirty="0"/>
              <a:t>    Nausea (7 – 45.3%) — More common in </a:t>
            </a:r>
            <a:r>
              <a:rPr lang="en-US" dirty="0" smtClean="0"/>
              <a:t>women</a:t>
            </a:r>
            <a:endParaRPr lang="ru-RU" dirty="0" smtClean="0"/>
          </a:p>
          <a:p>
            <a:pPr marL="0" indent="0">
              <a:buNone/>
            </a:pPr>
            <a:endParaRPr lang="ru-RU" dirty="0" smtClean="0"/>
          </a:p>
          <a:p>
            <a:pPr marL="0" indent="0">
              <a:buNone/>
            </a:pPr>
            <a:r>
              <a:rPr lang="en-US" dirty="0"/>
              <a:t>What is the in-hospital mortality of older adults with ACS presenting with a chief complaint that is chest pain? </a:t>
            </a:r>
          </a:p>
          <a:p>
            <a:pPr marL="0" indent="0">
              <a:buNone/>
            </a:pPr>
            <a:r>
              <a:rPr lang="en-US" dirty="0"/>
              <a:t>    Mortality in women:</a:t>
            </a:r>
          </a:p>
          <a:p>
            <a:pPr marL="0" indent="0">
              <a:buNone/>
            </a:pPr>
            <a:r>
              <a:rPr lang="en-US" dirty="0"/>
              <a:t>        Age &lt; 65 years = 3.7%</a:t>
            </a:r>
          </a:p>
          <a:p>
            <a:pPr marL="0" indent="0">
              <a:buNone/>
            </a:pPr>
            <a:r>
              <a:rPr lang="en-US" dirty="0"/>
              <a:t>        Age ≥ 65 years = 13%</a:t>
            </a:r>
          </a:p>
          <a:p>
            <a:pPr marL="0" indent="0">
              <a:buNone/>
            </a:pPr>
            <a:r>
              <a:rPr lang="en-US" dirty="0"/>
              <a:t>    Mortality in men:</a:t>
            </a:r>
          </a:p>
          <a:p>
            <a:pPr marL="0" indent="0">
              <a:buNone/>
            </a:pPr>
            <a:r>
              <a:rPr lang="en-US" dirty="0"/>
              <a:t>        Age &lt;65 years = 2.4%</a:t>
            </a:r>
          </a:p>
          <a:p>
            <a:pPr marL="0" indent="0">
              <a:buNone/>
            </a:pPr>
            <a:r>
              <a:rPr lang="en-US" dirty="0"/>
              <a:t>        Age ≥ 65 years = 6.6%</a:t>
            </a:r>
            <a:endParaRPr lang="ru-RU" dirty="0"/>
          </a:p>
        </p:txBody>
      </p:sp>
    </p:spTree>
    <p:extLst>
      <p:ext uri="{BB962C8B-B14F-4D97-AF65-F5344CB8AC3E}">
        <p14:creationId xmlns:p14="http://schemas.microsoft.com/office/powerpoint/2010/main" val="3650544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0925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28600"/>
            <a:ext cx="8458200" cy="6324600"/>
          </a:xfrm>
        </p:spPr>
        <p:txBody>
          <a:bodyPr>
            <a:normAutofit fontScale="85000" lnSpcReduction="20000"/>
          </a:bodyPr>
          <a:lstStyle/>
          <a:p>
            <a:pPr marL="0" indent="0">
              <a:buNone/>
            </a:pPr>
            <a:r>
              <a:rPr lang="en-US" dirty="0"/>
              <a:t>What is the in-hospital mortality of older adults with ACS presenting with a chief complaint that is </a:t>
            </a:r>
            <a:r>
              <a:rPr lang="en-US" b="1" dirty="0"/>
              <a:t>NOT</a:t>
            </a:r>
            <a:r>
              <a:rPr lang="en-US" dirty="0"/>
              <a:t> chest pain? </a:t>
            </a:r>
          </a:p>
          <a:p>
            <a:r>
              <a:rPr lang="en-US" dirty="0"/>
              <a:t>    Mortality in women:</a:t>
            </a:r>
          </a:p>
          <a:p>
            <a:r>
              <a:rPr lang="en-US" dirty="0"/>
              <a:t>        Age &lt; 65 years = 16.1%</a:t>
            </a:r>
          </a:p>
          <a:p>
            <a:r>
              <a:rPr lang="en-US" dirty="0"/>
              <a:t>        Age ≥ 65 years = 21.2%</a:t>
            </a:r>
          </a:p>
          <a:p>
            <a:r>
              <a:rPr lang="en-US" dirty="0"/>
              <a:t>    Mortality in men:</a:t>
            </a:r>
          </a:p>
          <a:p>
            <a:r>
              <a:rPr lang="en-US" dirty="0"/>
              <a:t>        Age &lt; 65 years = 12.5%</a:t>
            </a:r>
          </a:p>
          <a:p>
            <a:r>
              <a:rPr lang="en-US" dirty="0"/>
              <a:t>        Age ≥ 65 years = 22</a:t>
            </a:r>
            <a:r>
              <a:rPr lang="en-US" dirty="0" smtClean="0"/>
              <a:t>%</a:t>
            </a:r>
            <a:endParaRPr lang="ru-RU" dirty="0" smtClean="0"/>
          </a:p>
          <a:p>
            <a:endParaRPr lang="ru-RU" dirty="0" smtClean="0"/>
          </a:p>
          <a:p>
            <a:pPr marL="0" indent="0">
              <a:buNone/>
            </a:pPr>
            <a:r>
              <a:rPr lang="en-US" dirty="0"/>
              <a:t>How long do older adults with ACS wait before seeking care at the ED? </a:t>
            </a:r>
            <a:r>
              <a:rPr lang="en-US" dirty="0" smtClean="0"/>
              <a:t>5</a:t>
            </a:r>
            <a:endParaRPr lang="en-US" dirty="0"/>
          </a:p>
          <a:p>
            <a:pPr marL="0" indent="0">
              <a:buNone/>
            </a:pPr>
            <a:r>
              <a:rPr lang="en-US" dirty="0"/>
              <a:t>    More than 50% of older adults wait 2 hours – 2.5 days before seeking care</a:t>
            </a:r>
          </a:p>
          <a:p>
            <a:pPr marL="0" indent="0">
              <a:buNone/>
            </a:pPr>
            <a:r>
              <a:rPr lang="en-US" dirty="0"/>
              <a:t>    Only 10 – 14% present to the ED within 1 hour of symptom onset</a:t>
            </a:r>
            <a:endParaRPr lang="ru-RU" dirty="0"/>
          </a:p>
        </p:txBody>
      </p:sp>
      <p:sp>
        <p:nvSpPr>
          <p:cNvPr id="4" name="AutoShape 2" descr="Acute Coronary Syndrome (ACS) in the Elder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7369435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7362"/>
          </a:xfrm>
        </p:spPr>
        <p:txBody>
          <a:bodyPr>
            <a:normAutofit fontScale="90000"/>
          </a:bodyPr>
          <a:lstStyle/>
          <a:p>
            <a:r>
              <a:rPr lang="en-US" b="1" dirty="0"/>
              <a:t>Myocardial Infarction</a:t>
            </a:r>
          </a:p>
        </p:txBody>
      </p:sp>
      <p:sp>
        <p:nvSpPr>
          <p:cNvPr id="3" name="Объект 2"/>
          <p:cNvSpPr>
            <a:spLocks noGrp="1"/>
          </p:cNvSpPr>
          <p:nvPr>
            <p:ph idx="1"/>
          </p:nvPr>
        </p:nvSpPr>
        <p:spPr>
          <a:xfrm>
            <a:off x="228600" y="1143000"/>
            <a:ext cx="8610600" cy="5486400"/>
          </a:xfrm>
        </p:spPr>
        <p:txBody>
          <a:bodyPr>
            <a:noAutofit/>
          </a:bodyPr>
          <a:lstStyle/>
          <a:p>
            <a:pPr algn="just"/>
            <a:r>
              <a:rPr lang="en-US" sz="2600" dirty="0"/>
              <a:t>Contributions to increased MI mortality at an elderly age include an increased incidence of comorbid conditions, more extensive CHD, and a lesser use of beneficial therapies, including substantial underuse of medications shown to improve MI survival (</a:t>
            </a:r>
            <a:r>
              <a:rPr lang="en-US" sz="2600" dirty="0" err="1"/>
              <a:t>eg</a:t>
            </a:r>
            <a:r>
              <a:rPr lang="en-US" sz="2600" dirty="0"/>
              <a:t>, aspirin, β-blocking drugs, and angiotensin-converting enzyme [ACE] inhibitors</a:t>
            </a:r>
            <a:r>
              <a:rPr lang="en-US" sz="2600" dirty="0" smtClean="0"/>
              <a:t>).</a:t>
            </a:r>
            <a:endParaRPr lang="ru-RU" sz="2600" dirty="0" smtClean="0"/>
          </a:p>
          <a:p>
            <a:pPr algn="just"/>
            <a:r>
              <a:rPr lang="en-US" sz="2600" dirty="0" smtClean="0"/>
              <a:t>Furthermore</a:t>
            </a:r>
            <a:r>
              <a:rPr lang="en-US" sz="2600" dirty="0"/>
              <a:t>, in the Myocardial Infarction Triage and Intervention Registry, which compared patients &gt;75 years of age to younger patients, the rates of coronary thrombolysis were 5% versus 39%, percutaneous </a:t>
            </a:r>
            <a:r>
              <a:rPr lang="en-US" sz="2600" dirty="0" err="1"/>
              <a:t>transluminal</a:t>
            </a:r>
            <a:r>
              <a:rPr lang="en-US" sz="2600" dirty="0"/>
              <a:t> coronary angioplasty (PTCA) 7% versus 29%, coronary artery bypass grafting (CABG) 5% versus 11%, and aspirin use 57% versus 82</a:t>
            </a:r>
            <a:r>
              <a:rPr lang="en-US" sz="2600" dirty="0" smtClean="0"/>
              <a:t>%.</a:t>
            </a:r>
            <a:endParaRPr lang="ru-RU" sz="2600" dirty="0"/>
          </a:p>
        </p:txBody>
      </p:sp>
    </p:spTree>
    <p:extLst>
      <p:ext uri="{BB962C8B-B14F-4D97-AF65-F5344CB8AC3E}">
        <p14:creationId xmlns:p14="http://schemas.microsoft.com/office/powerpoint/2010/main" val="4313262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610600" cy="6172200"/>
          </a:xfrm>
          <a:prstGeom prst="rect">
            <a:avLst/>
          </a:prstGeom>
        </p:spPr>
      </p:pic>
      <p:sp>
        <p:nvSpPr>
          <p:cNvPr id="5" name="Прямоугольник 4"/>
          <p:cNvSpPr/>
          <p:nvPr/>
        </p:nvSpPr>
        <p:spPr>
          <a:xfrm>
            <a:off x="2057400" y="32479"/>
            <a:ext cx="5105400" cy="523220"/>
          </a:xfrm>
          <a:prstGeom prst="rect">
            <a:avLst/>
          </a:prstGeom>
        </p:spPr>
        <p:txBody>
          <a:bodyPr wrap="square">
            <a:spAutoFit/>
          </a:bodyPr>
          <a:lstStyle/>
          <a:p>
            <a:pPr algn="ctr"/>
            <a:r>
              <a:rPr lang="en-US" sz="2800" b="1" dirty="0"/>
              <a:t>Myocardial Infarction</a:t>
            </a:r>
            <a:endParaRPr lang="ru-RU" sz="2800" dirty="0"/>
          </a:p>
        </p:txBody>
      </p:sp>
    </p:spTree>
    <p:extLst>
      <p:ext uri="{BB962C8B-B14F-4D97-AF65-F5344CB8AC3E}">
        <p14:creationId xmlns:p14="http://schemas.microsoft.com/office/powerpoint/2010/main" val="39390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62620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33052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02244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0"/>
            <a:ext cx="5715000" cy="6858000"/>
          </a:xfrm>
          <a:prstGeom prst="rect">
            <a:avLst/>
          </a:prstGeom>
        </p:spPr>
      </p:pic>
    </p:spTree>
    <p:extLst>
      <p:ext uri="{BB962C8B-B14F-4D97-AF65-F5344CB8AC3E}">
        <p14:creationId xmlns:p14="http://schemas.microsoft.com/office/powerpoint/2010/main" val="22465913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762000"/>
          </a:xfrm>
        </p:spPr>
        <p:txBody>
          <a:bodyPr>
            <a:normAutofit fontScale="90000"/>
          </a:bodyPr>
          <a:lstStyle/>
          <a:p>
            <a:r>
              <a:rPr lang="en-US" b="1" dirty="0"/>
              <a:t>Interventional Therapy</a:t>
            </a:r>
            <a:br>
              <a:rPr lang="en-US" b="1" dirty="0"/>
            </a:br>
            <a:endParaRPr lang="ru-RU" dirty="0"/>
          </a:p>
        </p:txBody>
      </p:sp>
      <p:sp>
        <p:nvSpPr>
          <p:cNvPr id="3" name="Объект 2"/>
          <p:cNvSpPr>
            <a:spLocks noGrp="1"/>
          </p:cNvSpPr>
          <p:nvPr>
            <p:ph idx="1"/>
          </p:nvPr>
        </p:nvSpPr>
        <p:spPr>
          <a:xfrm>
            <a:off x="304800" y="1066800"/>
            <a:ext cx="8610600" cy="5638800"/>
          </a:xfrm>
        </p:spPr>
        <p:txBody>
          <a:bodyPr>
            <a:noAutofit/>
          </a:bodyPr>
          <a:lstStyle/>
          <a:p>
            <a:pPr algn="just"/>
            <a:r>
              <a:rPr lang="en-US" sz="2300" dirty="0"/>
              <a:t>Because many older patients tolerate </a:t>
            </a:r>
            <a:r>
              <a:rPr lang="en-US" sz="2300" dirty="0" err="1"/>
              <a:t>antianginal</a:t>
            </a:r>
            <a:r>
              <a:rPr lang="en-US" sz="2300" dirty="0"/>
              <a:t> therapy poorly, and because octogenarians with unstable angina treated medically have an event-free one-year survival rate of only 55% with a high rate of persistent symptoms and recurrent hospitalizations, major interest has focused on the value of interventional </a:t>
            </a:r>
            <a:r>
              <a:rPr lang="en-US" sz="2300" dirty="0" smtClean="0"/>
              <a:t>therapy.</a:t>
            </a:r>
            <a:endParaRPr lang="ru-RU" sz="2300" baseline="30000" dirty="0"/>
          </a:p>
          <a:p>
            <a:pPr algn="just"/>
            <a:r>
              <a:rPr lang="en-US" sz="2300" dirty="0" smtClean="0"/>
              <a:t> </a:t>
            </a:r>
            <a:r>
              <a:rPr lang="en-US" sz="2300" dirty="0"/>
              <a:t>Although angiographic success is comparable to that seen in younger patients, elderly patients who undergo PTCA are more likely to be women and to have </a:t>
            </a:r>
            <a:r>
              <a:rPr lang="en-US" sz="2300" dirty="0" err="1"/>
              <a:t>multivessel</a:t>
            </a:r>
            <a:r>
              <a:rPr lang="en-US" sz="2300" dirty="0"/>
              <a:t> high-grade </a:t>
            </a:r>
            <a:r>
              <a:rPr lang="en-US" sz="2300" dirty="0" err="1"/>
              <a:t>stenoses</a:t>
            </a:r>
            <a:r>
              <a:rPr lang="en-US" sz="2300" dirty="0"/>
              <a:t> and an excess of hospital death and </a:t>
            </a:r>
            <a:r>
              <a:rPr lang="en-US" sz="2300" dirty="0" err="1"/>
              <a:t>postprocedural</a:t>
            </a:r>
            <a:r>
              <a:rPr lang="en-US" sz="2300" dirty="0"/>
              <a:t> </a:t>
            </a:r>
            <a:r>
              <a:rPr lang="en-US" sz="2300" dirty="0" smtClean="0"/>
              <a:t>MI. </a:t>
            </a:r>
            <a:endParaRPr lang="ru-RU" sz="2300" dirty="0" smtClean="0"/>
          </a:p>
          <a:p>
            <a:pPr algn="just"/>
            <a:r>
              <a:rPr lang="en-US" sz="2300" dirty="0" smtClean="0"/>
              <a:t>The </a:t>
            </a:r>
            <a:r>
              <a:rPr lang="en-US" sz="2300" dirty="0"/>
              <a:t>newer </a:t>
            </a:r>
            <a:r>
              <a:rPr lang="en-US" sz="2300" dirty="0" err="1"/>
              <a:t>transcatheter</a:t>
            </a:r>
            <a:r>
              <a:rPr lang="en-US" sz="2300" dirty="0"/>
              <a:t> procedures, including intracoronary stenting, have shown similar success rates in patients ≥70 years of age compared with younger patients in the Newer Approaches To Coronary Interventions (NACI) Registry, although other studies have described an excess of non–Q-wave MI and vascular complications in this older patient </a:t>
            </a:r>
            <a:r>
              <a:rPr lang="en-US" sz="2300" dirty="0" smtClean="0"/>
              <a:t>group.</a:t>
            </a:r>
            <a:endParaRPr lang="ru-RU" sz="2300" dirty="0"/>
          </a:p>
        </p:txBody>
      </p:sp>
    </p:spTree>
    <p:extLst>
      <p:ext uri="{BB962C8B-B14F-4D97-AF65-F5344CB8AC3E}">
        <p14:creationId xmlns:p14="http://schemas.microsoft.com/office/powerpoint/2010/main" val="13219556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4800"/>
            <a:ext cx="8229600" cy="609600"/>
          </a:xfrm>
        </p:spPr>
        <p:txBody>
          <a:bodyPr>
            <a:normAutofit fontScale="90000"/>
          </a:bodyPr>
          <a:lstStyle/>
          <a:p>
            <a:r>
              <a:rPr lang="en-US" b="1" dirty="0"/>
              <a:t>Arrhythmias</a:t>
            </a:r>
            <a:endParaRPr lang="ru-RU" b="1" dirty="0"/>
          </a:p>
        </p:txBody>
      </p:sp>
      <p:sp>
        <p:nvSpPr>
          <p:cNvPr id="3" name="Объект 2"/>
          <p:cNvSpPr>
            <a:spLocks noGrp="1"/>
          </p:cNvSpPr>
          <p:nvPr>
            <p:ph idx="1"/>
          </p:nvPr>
        </p:nvSpPr>
        <p:spPr>
          <a:xfrm>
            <a:off x="457200" y="1295400"/>
            <a:ext cx="8382000" cy="5334000"/>
          </a:xfrm>
        </p:spPr>
        <p:txBody>
          <a:bodyPr>
            <a:normAutofit fontScale="85000" lnSpcReduction="10000"/>
          </a:bodyPr>
          <a:lstStyle/>
          <a:p>
            <a:pPr algn="just"/>
            <a:r>
              <a:rPr lang="en-US" dirty="0"/>
              <a:t>Frequency of complex cardiac arrhythmias, both atrial and ventricular, increases markedly with age in clinically healthy populations and may also be a sign of acute myocardial ischemia in the </a:t>
            </a:r>
            <a:r>
              <a:rPr lang="en-US" dirty="0" smtClean="0"/>
              <a:t>elderly.</a:t>
            </a:r>
            <a:endParaRPr lang="ru-RU" dirty="0" smtClean="0"/>
          </a:p>
          <a:p>
            <a:pPr algn="just"/>
            <a:r>
              <a:rPr lang="en-US" dirty="0" smtClean="0"/>
              <a:t> </a:t>
            </a:r>
            <a:r>
              <a:rPr lang="en-US" dirty="0"/>
              <a:t>Sudden death as the initial manifestation of CHD is more common in this age group. Atrial fibrillation affects ≈10% of individuals older than 80 years of age, with CHD, hypertension, and </a:t>
            </a:r>
            <a:r>
              <a:rPr lang="en-US" dirty="0" err="1"/>
              <a:t>valvular</a:t>
            </a:r>
            <a:r>
              <a:rPr lang="en-US" dirty="0"/>
              <a:t> disease the most common causes, often in association with </a:t>
            </a:r>
            <a:r>
              <a:rPr lang="en-US" dirty="0" smtClean="0"/>
              <a:t>HF.</a:t>
            </a:r>
            <a:endParaRPr lang="ru-RU" dirty="0" smtClean="0"/>
          </a:p>
          <a:p>
            <a:pPr algn="just"/>
            <a:r>
              <a:rPr lang="en-US" dirty="0" smtClean="0"/>
              <a:t> </a:t>
            </a:r>
            <a:r>
              <a:rPr lang="en-US" dirty="0"/>
              <a:t>The development of atrial fibrillation during an episode of myocardial ischemia often presents as acute HF, which may rapidly resolve with restoration of sinus rhythm.</a:t>
            </a:r>
            <a:endParaRPr lang="ru-RU" dirty="0"/>
          </a:p>
        </p:txBody>
      </p:sp>
    </p:spTree>
    <p:extLst>
      <p:ext uri="{BB962C8B-B14F-4D97-AF65-F5344CB8AC3E}">
        <p14:creationId xmlns:p14="http://schemas.microsoft.com/office/powerpoint/2010/main" val="3190519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5860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4084546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19238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02"/>
            <a:ext cx="9143999" cy="6813596"/>
          </a:xfrm>
          <a:prstGeom prst="rect">
            <a:avLst/>
          </a:prstGeom>
        </p:spPr>
      </p:pic>
    </p:spTree>
    <p:extLst>
      <p:ext uri="{BB962C8B-B14F-4D97-AF65-F5344CB8AC3E}">
        <p14:creationId xmlns:p14="http://schemas.microsoft.com/office/powerpoint/2010/main" val="15045876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27777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9698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22440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8458200" cy="6858000"/>
          </a:xfrm>
          <a:prstGeom prst="rect">
            <a:avLst/>
          </a:prstGeom>
        </p:spPr>
      </p:pic>
    </p:spTree>
    <p:extLst>
      <p:ext uri="{BB962C8B-B14F-4D97-AF65-F5344CB8AC3E}">
        <p14:creationId xmlns:p14="http://schemas.microsoft.com/office/powerpoint/2010/main" val="30432846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4574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82000" cy="6858000"/>
          </a:xfrm>
          <a:prstGeom prst="rect">
            <a:avLst/>
          </a:prstGeom>
        </p:spPr>
      </p:pic>
    </p:spTree>
    <p:extLst>
      <p:ext uri="{BB962C8B-B14F-4D97-AF65-F5344CB8AC3E}">
        <p14:creationId xmlns:p14="http://schemas.microsoft.com/office/powerpoint/2010/main" val="1083277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09745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4800"/>
            <a:ext cx="8229600" cy="792162"/>
          </a:xfrm>
        </p:spPr>
        <p:txBody>
          <a:bodyPr>
            <a:normAutofit fontScale="90000"/>
          </a:bodyPr>
          <a:lstStyle/>
          <a:p>
            <a:r>
              <a:rPr lang="en-US" b="1" dirty="0"/>
              <a:t>Hypertension</a:t>
            </a:r>
            <a:br>
              <a:rPr lang="en-US" b="1" dirty="0"/>
            </a:br>
            <a:endParaRPr lang="ru-RU" dirty="0"/>
          </a:p>
        </p:txBody>
      </p:sp>
      <p:sp>
        <p:nvSpPr>
          <p:cNvPr id="3" name="Объект 2"/>
          <p:cNvSpPr>
            <a:spLocks noGrp="1"/>
          </p:cNvSpPr>
          <p:nvPr>
            <p:ph idx="1"/>
          </p:nvPr>
        </p:nvSpPr>
        <p:spPr>
          <a:xfrm>
            <a:off x="152400" y="762000"/>
            <a:ext cx="8686800" cy="5943600"/>
          </a:xfrm>
        </p:spPr>
        <p:txBody>
          <a:bodyPr>
            <a:noAutofit/>
          </a:bodyPr>
          <a:lstStyle/>
          <a:p>
            <a:pPr algn="just"/>
            <a:r>
              <a:rPr lang="en-US" sz="2300" dirty="0"/>
              <a:t>Hypertension is common among elderly patients of both sexes and is a major risk factor for CHD, cerebrovascular disease, and peripheral arterial disease. </a:t>
            </a:r>
            <a:endParaRPr lang="ru-RU" sz="2300" dirty="0" smtClean="0"/>
          </a:p>
          <a:p>
            <a:pPr algn="just"/>
            <a:r>
              <a:rPr lang="en-US" sz="2300" dirty="0" smtClean="0"/>
              <a:t>It </a:t>
            </a:r>
            <a:r>
              <a:rPr lang="en-US" sz="2300" dirty="0"/>
              <a:t>is the most common antecedent of HF and chronic renal failure. According to Joint National Commission (JNC) VI criteria, &gt;50% of people over the age of 60 years, especially women, are hypertensive</a:t>
            </a:r>
            <a:r>
              <a:rPr lang="en-US" sz="2300" dirty="0" smtClean="0"/>
              <a:t>.</a:t>
            </a:r>
            <a:endParaRPr lang="ru-RU" sz="2300" dirty="0" smtClean="0"/>
          </a:p>
          <a:p>
            <a:pPr algn="just"/>
            <a:r>
              <a:rPr lang="en-US" sz="2300" dirty="0" smtClean="0"/>
              <a:t>Treatment </a:t>
            </a:r>
            <a:r>
              <a:rPr lang="en-US" sz="2300" dirty="0"/>
              <a:t>and control of hypertension are suboptimal in the elderly, inasmuch as nearly two thirds of those ≥75 years of age have uncontrolled hypertension, defined as systolic blood pressure ≥140 mm Hg and/or diastolic blood pressure ≥90 mm </a:t>
            </a:r>
            <a:r>
              <a:rPr lang="en-US" sz="2300" dirty="0" smtClean="0"/>
              <a:t>Hg.</a:t>
            </a:r>
            <a:endParaRPr lang="ru-RU" sz="2300" dirty="0" smtClean="0"/>
          </a:p>
          <a:p>
            <a:pPr algn="just"/>
            <a:r>
              <a:rPr lang="en-US" sz="2300" dirty="0" smtClean="0"/>
              <a:t>Isolated </a:t>
            </a:r>
            <a:r>
              <a:rPr lang="en-US" sz="2300" dirty="0"/>
              <a:t>systolic hypertension (systolic blood pressure ≥140 mm Hg with diastolic blood pressure &lt;90 mm Hg) is the most common type of hypertension in the elderly, and a wide pulse pressure (≥50 mm Hg) in this age group may be a better marker for cerebrovascular disease and HF than mean or diastolic blood </a:t>
            </a:r>
            <a:r>
              <a:rPr lang="en-US" sz="2300" dirty="0" smtClean="0"/>
              <a:t>pressure.</a:t>
            </a:r>
            <a:endParaRPr lang="ru-RU" sz="2300" dirty="0"/>
          </a:p>
        </p:txBody>
      </p:sp>
    </p:spTree>
    <p:extLst>
      <p:ext uri="{BB962C8B-B14F-4D97-AF65-F5344CB8AC3E}">
        <p14:creationId xmlns:p14="http://schemas.microsoft.com/office/powerpoint/2010/main" val="4259023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 y="533400"/>
            <a:ext cx="8915400" cy="990600"/>
          </a:xfrm>
        </p:spPr>
        <p:txBody>
          <a:bodyPr>
            <a:noAutofit/>
          </a:bodyPr>
          <a:lstStyle/>
          <a:p>
            <a:r>
              <a:rPr lang="en-US" sz="3200" b="1" dirty="0"/>
              <a:t>The Intersection Between Aging and Cardiovascular Disease</a:t>
            </a:r>
            <a:br>
              <a:rPr lang="en-US" sz="3200" b="1" dirty="0"/>
            </a:br>
            <a:endParaRPr lang="ru-RU" sz="3200" dirty="0"/>
          </a:p>
        </p:txBody>
      </p:sp>
      <p:sp>
        <p:nvSpPr>
          <p:cNvPr id="3" name="Объект 2"/>
          <p:cNvSpPr>
            <a:spLocks noGrp="1"/>
          </p:cNvSpPr>
          <p:nvPr>
            <p:ph idx="1"/>
          </p:nvPr>
        </p:nvSpPr>
        <p:spPr>
          <a:xfrm>
            <a:off x="457200" y="1371600"/>
            <a:ext cx="8382000" cy="5410200"/>
          </a:xfrm>
        </p:spPr>
        <p:txBody>
          <a:bodyPr>
            <a:noAutofit/>
          </a:bodyPr>
          <a:lstStyle/>
          <a:p>
            <a:pPr algn="just"/>
            <a:r>
              <a:rPr lang="en-US" sz="2200" dirty="0"/>
              <a:t>The average lifespan of humans is increasing, and with it the percentage of people entering the 65 and older age group is growing rapidly and will continue to do so in the next 20 years. </a:t>
            </a:r>
            <a:endParaRPr lang="ru-RU" sz="2200" dirty="0" smtClean="0"/>
          </a:p>
          <a:p>
            <a:pPr algn="just"/>
            <a:r>
              <a:rPr lang="en-US" sz="2200" dirty="0" smtClean="0"/>
              <a:t>Within </a:t>
            </a:r>
            <a:r>
              <a:rPr lang="en-US" sz="2200" dirty="0"/>
              <a:t>this age group, cardiovascular disease will remain the leading cause of death, and the cost associated with treatment will continue to increase. </a:t>
            </a:r>
            <a:endParaRPr lang="ru-RU" sz="2200" dirty="0" smtClean="0"/>
          </a:p>
          <a:p>
            <a:pPr algn="just"/>
            <a:r>
              <a:rPr lang="en-US" sz="2200" dirty="0" smtClean="0"/>
              <a:t>Aging </a:t>
            </a:r>
            <a:r>
              <a:rPr lang="en-US" sz="2200" dirty="0"/>
              <a:t>is an inevitable part of life and unfortunately poses the largest risk factor for cardiovascular disease. </a:t>
            </a:r>
            <a:endParaRPr lang="ru-RU" sz="2200" dirty="0" smtClean="0"/>
          </a:p>
          <a:p>
            <a:pPr algn="just"/>
            <a:r>
              <a:rPr lang="en-US" sz="2200" dirty="0" smtClean="0"/>
              <a:t>Although </a:t>
            </a:r>
            <a:r>
              <a:rPr lang="en-US" sz="2200" dirty="0"/>
              <a:t>numerous studies in the cardiovascular field have considered both young and aged humans, there are still many unanswered questions as to how the genetic pathways that regulate aging in model organisms influence cardiovascular aging. </a:t>
            </a:r>
            <a:endParaRPr lang="ru-RU" sz="2200" dirty="0" smtClean="0"/>
          </a:p>
          <a:p>
            <a:pPr algn="just"/>
            <a:r>
              <a:rPr lang="en-US" sz="2200" dirty="0" smtClean="0"/>
              <a:t>Likewise</a:t>
            </a:r>
            <a:r>
              <a:rPr lang="en-US" sz="2200" dirty="0"/>
              <a:t>, in the molecular biology of aging field, few studies fully assess the role of these aging pathways in cardiovascular health.</a:t>
            </a:r>
            <a:endParaRPr lang="ru-RU" sz="2200" dirty="0"/>
          </a:p>
        </p:txBody>
      </p:sp>
    </p:spTree>
    <p:extLst>
      <p:ext uri="{BB962C8B-B14F-4D97-AF65-F5344CB8AC3E}">
        <p14:creationId xmlns:p14="http://schemas.microsoft.com/office/powerpoint/2010/main" val="12319407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8229600" cy="6858000"/>
          </a:xfrm>
          <a:prstGeom prst="rect">
            <a:avLst/>
          </a:prstGeom>
        </p:spPr>
      </p:pic>
    </p:spTree>
    <p:extLst>
      <p:ext uri="{BB962C8B-B14F-4D97-AF65-F5344CB8AC3E}">
        <p14:creationId xmlns:p14="http://schemas.microsoft.com/office/powerpoint/2010/main" val="21653077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27108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21377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868362"/>
          </a:xfrm>
        </p:spPr>
        <p:txBody>
          <a:bodyPr>
            <a:normAutofit fontScale="90000"/>
          </a:bodyPr>
          <a:lstStyle/>
          <a:p>
            <a:r>
              <a:rPr lang="en-US" b="1" dirty="0"/>
              <a:t>Hypertension</a:t>
            </a:r>
            <a:br>
              <a:rPr lang="en-US" b="1" dirty="0"/>
            </a:br>
            <a:endParaRPr lang="ru-RU" dirty="0"/>
          </a:p>
        </p:txBody>
      </p:sp>
      <p:sp>
        <p:nvSpPr>
          <p:cNvPr id="3" name="Объект 2"/>
          <p:cNvSpPr>
            <a:spLocks noGrp="1"/>
          </p:cNvSpPr>
          <p:nvPr>
            <p:ph idx="1"/>
          </p:nvPr>
        </p:nvSpPr>
        <p:spPr>
          <a:xfrm>
            <a:off x="228600" y="685800"/>
            <a:ext cx="8610600" cy="6019800"/>
          </a:xfrm>
        </p:spPr>
        <p:txBody>
          <a:bodyPr>
            <a:noAutofit/>
          </a:bodyPr>
          <a:lstStyle/>
          <a:p>
            <a:pPr algn="just"/>
            <a:r>
              <a:rPr lang="en-US" sz="2400" dirty="0"/>
              <a:t>Treatment of hypertension in the elderly should follow the JNC VI </a:t>
            </a:r>
            <a:r>
              <a:rPr lang="en-US" sz="2400" dirty="0" smtClean="0"/>
              <a:t>guidelines.</a:t>
            </a:r>
            <a:endParaRPr lang="ru-RU" sz="2400" dirty="0" smtClean="0"/>
          </a:p>
          <a:p>
            <a:pPr algn="just"/>
            <a:r>
              <a:rPr lang="en-US" sz="2400" dirty="0" smtClean="0"/>
              <a:t> </a:t>
            </a:r>
            <a:r>
              <a:rPr lang="en-US" sz="2400" dirty="0" err="1"/>
              <a:t>Nonpharmacological</a:t>
            </a:r>
            <a:r>
              <a:rPr lang="en-US" sz="2400" dirty="0"/>
              <a:t> therapy, a cornerstone of management, including weight reduction, decreased sodium and alcohol intake, and exercise, is more effective in older populations when compared with the younger age </a:t>
            </a:r>
            <a:r>
              <a:rPr lang="en-US" sz="2400" dirty="0" smtClean="0"/>
              <a:t>group. </a:t>
            </a:r>
            <a:endParaRPr lang="ru-RU" sz="2400" dirty="0" smtClean="0"/>
          </a:p>
          <a:p>
            <a:pPr algn="just"/>
            <a:r>
              <a:rPr lang="en-US" sz="2400" dirty="0" smtClean="0"/>
              <a:t>Selection </a:t>
            </a:r>
            <a:r>
              <a:rPr lang="en-US" sz="2400" dirty="0"/>
              <a:t>of pharmacological therapy should be based on the severity of hypertension, presence of risk factors, and target organ damage. </a:t>
            </a:r>
            <a:endParaRPr lang="ru-RU" sz="2400" dirty="0" smtClean="0"/>
          </a:p>
          <a:p>
            <a:pPr algn="just"/>
            <a:r>
              <a:rPr lang="en-US" sz="2400" dirty="0" smtClean="0"/>
              <a:t>Selection </a:t>
            </a:r>
            <a:r>
              <a:rPr lang="en-US" sz="2400" dirty="0"/>
              <a:t>of a specific drug therapy also depends on the presence of comorbidities, particularly HF and type 2 diabetes mellitus, for which ACE inhibitors are particularly appropriate. </a:t>
            </a:r>
            <a:endParaRPr lang="ru-RU" sz="2400" dirty="0" smtClean="0"/>
          </a:p>
          <a:p>
            <a:pPr algn="just"/>
            <a:r>
              <a:rPr lang="en-US" sz="2400" dirty="0" smtClean="0"/>
              <a:t>Control </a:t>
            </a:r>
            <a:r>
              <a:rPr lang="en-US" sz="2400" dirty="0"/>
              <a:t>of hypertension and, specifically, isolated systolic hypertension has been clearly associated with reduction in morbidity and mortality due to stroke, CHD, HF, and chronic renal failure.</a:t>
            </a:r>
            <a:endParaRPr lang="ru-RU" sz="2400" dirty="0"/>
          </a:p>
        </p:txBody>
      </p:sp>
    </p:spTree>
    <p:extLst>
      <p:ext uri="{BB962C8B-B14F-4D97-AF65-F5344CB8AC3E}">
        <p14:creationId xmlns:p14="http://schemas.microsoft.com/office/powerpoint/2010/main" val="3110326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02226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33734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9484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7" y="0"/>
            <a:ext cx="9076765" cy="6858000"/>
          </a:xfrm>
          <a:prstGeom prst="rect">
            <a:avLst/>
          </a:prstGeom>
        </p:spPr>
      </p:pic>
    </p:spTree>
    <p:extLst>
      <p:ext uri="{BB962C8B-B14F-4D97-AF65-F5344CB8AC3E}">
        <p14:creationId xmlns:p14="http://schemas.microsoft.com/office/powerpoint/2010/main" val="14427967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10085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0542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61756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67265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09600"/>
            <a:ext cx="8229600" cy="457200"/>
          </a:xfrm>
        </p:spPr>
        <p:txBody>
          <a:bodyPr>
            <a:normAutofit fontScale="90000"/>
          </a:bodyPr>
          <a:lstStyle/>
          <a:p>
            <a:r>
              <a:rPr lang="en-US" b="1" dirty="0"/>
              <a:t>Heart Failure in Elderly Patients</a:t>
            </a:r>
            <a:br>
              <a:rPr lang="en-US" b="1" dirty="0"/>
            </a:br>
            <a:endParaRPr lang="ru-RU" dirty="0"/>
          </a:p>
        </p:txBody>
      </p:sp>
      <p:sp>
        <p:nvSpPr>
          <p:cNvPr id="3" name="Объект 2"/>
          <p:cNvSpPr>
            <a:spLocks noGrp="1"/>
          </p:cNvSpPr>
          <p:nvPr>
            <p:ph idx="1"/>
          </p:nvPr>
        </p:nvSpPr>
        <p:spPr>
          <a:xfrm>
            <a:off x="304800" y="1066800"/>
            <a:ext cx="8686800" cy="5562600"/>
          </a:xfrm>
        </p:spPr>
        <p:txBody>
          <a:bodyPr>
            <a:noAutofit/>
          </a:bodyPr>
          <a:lstStyle/>
          <a:p>
            <a:pPr algn="just"/>
            <a:r>
              <a:rPr lang="en-US" sz="2300" dirty="0"/>
              <a:t>HF is predominantly a disease of the elderly. The mean age of HF patients is &gt;70 years in most developed countries, and the prevalence of HF rises dramatically with age, from 1–2% among individuals aged 45–54 years to &gt;10% among those aged ≥75 years</a:t>
            </a:r>
            <a:r>
              <a:rPr lang="en-US" sz="2300" dirty="0" smtClean="0"/>
              <a:t>.</a:t>
            </a:r>
            <a:endParaRPr lang="ru-RU" sz="2300" baseline="30000" dirty="0" smtClean="0"/>
          </a:p>
          <a:p>
            <a:pPr algn="just"/>
            <a:r>
              <a:rPr lang="en-US" sz="2300" dirty="0" smtClean="0"/>
              <a:t> </a:t>
            </a:r>
            <a:r>
              <a:rPr lang="en-US" sz="2300" dirty="0"/>
              <a:t>Ageing predisposes to HF through multiple mechanisms. First, HF is a frequent outcome of virtually all cardiovascular diseases. Hence, patients with most cardiovascular diseases (i.e. hypertension, acute coronary syndromes, cardiac surgery, etc.) are prone to developing ventricular </a:t>
            </a:r>
            <a:r>
              <a:rPr lang="en-US" sz="2300" dirty="0" err="1"/>
              <a:t>remodelling</a:t>
            </a:r>
            <a:r>
              <a:rPr lang="en-US" sz="2300" dirty="0"/>
              <a:t> and HF when elderly. </a:t>
            </a:r>
            <a:endParaRPr lang="ru-RU" sz="2300" dirty="0" smtClean="0"/>
          </a:p>
          <a:p>
            <a:pPr algn="just"/>
            <a:r>
              <a:rPr lang="en-US" sz="2300" dirty="0" smtClean="0"/>
              <a:t>Secondly</a:t>
            </a:r>
            <a:r>
              <a:rPr lang="en-US" sz="2300" dirty="0"/>
              <a:t>, even in the absence of any cardiovascular event, ageing is associated with reduced aortic and left ventricular (LV) compliance, with increased aortic impedance and abnormal LV diastolic function. These conditions lower the threshold for the development of HF when the heart is exposed to precipitating factors such as hypertension and/or </a:t>
            </a:r>
            <a:r>
              <a:rPr lang="en-US" sz="2300" dirty="0" err="1"/>
              <a:t>tachyarrhythmias</a:t>
            </a:r>
            <a:r>
              <a:rPr lang="en-US" sz="2300" dirty="0"/>
              <a:t> (especially atrial fibrillation).</a:t>
            </a:r>
            <a:endParaRPr lang="ru-RU" sz="2300" dirty="0"/>
          </a:p>
        </p:txBody>
      </p:sp>
    </p:spTree>
    <p:extLst>
      <p:ext uri="{BB962C8B-B14F-4D97-AF65-F5344CB8AC3E}">
        <p14:creationId xmlns:p14="http://schemas.microsoft.com/office/powerpoint/2010/main" val="31476380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40778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20393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98777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0"/>
            <a:ext cx="8610600" cy="6858000"/>
          </a:xfrm>
          <a:prstGeom prst="rect">
            <a:avLst/>
          </a:prstGeom>
        </p:spPr>
      </p:pic>
    </p:spTree>
    <p:extLst>
      <p:ext uri="{BB962C8B-B14F-4D97-AF65-F5344CB8AC3E}">
        <p14:creationId xmlns:p14="http://schemas.microsoft.com/office/powerpoint/2010/main" val="12742238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13859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7333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21919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4926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0"/>
            <a:ext cx="7924800" cy="6857999"/>
          </a:xfrm>
          <a:prstGeom prst="rect">
            <a:avLst/>
          </a:prstGeom>
        </p:spPr>
      </p:pic>
    </p:spTree>
    <p:extLst>
      <p:ext uri="{BB962C8B-B14F-4D97-AF65-F5344CB8AC3E}">
        <p14:creationId xmlns:p14="http://schemas.microsoft.com/office/powerpoint/2010/main" val="3943963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73066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91200"/>
          </a:xfrm>
          <a:prstGeom prst="rect">
            <a:avLst/>
          </a:prstGeom>
        </p:spPr>
      </p:pic>
    </p:spTree>
    <p:extLst>
      <p:ext uri="{BB962C8B-B14F-4D97-AF65-F5344CB8AC3E}">
        <p14:creationId xmlns:p14="http://schemas.microsoft.com/office/powerpoint/2010/main" val="13896345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23796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2021057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2936199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208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57101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944966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7135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40553695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heme1">
  <a:themeElements>
    <a:clrScheme name="Black">
      <a:dk1>
        <a:sysClr val="windowText" lastClr="000000"/>
      </a:dk1>
      <a:lt1>
        <a:srgbClr val="000000"/>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4305</TotalTime>
  <Words>4508</Words>
  <Application>Microsoft Office PowerPoint</Application>
  <PresentationFormat>Экран (4:3)</PresentationFormat>
  <Paragraphs>304</Paragraphs>
  <Slides>100</Slides>
  <Notes>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100</vt:i4>
      </vt:variant>
    </vt:vector>
  </HeadingPairs>
  <TitlesOfParts>
    <vt:vector size="105" baseType="lpstr">
      <vt:lpstr>Arial</vt:lpstr>
      <vt:lpstr>Calibri</vt:lpstr>
      <vt:lpstr>Cambria</vt:lpstr>
      <vt:lpstr>Verdana</vt:lpstr>
      <vt:lpstr>Theme1</vt:lpstr>
      <vt:lpstr>Cardiovascular disease in the elderly </vt:lpstr>
      <vt:lpstr>Презентация PowerPoint</vt:lpstr>
      <vt:lpstr>Презентация PowerPoint</vt:lpstr>
      <vt:lpstr>Презентация PowerPoint</vt:lpstr>
      <vt:lpstr>Презентация PowerPoint</vt:lpstr>
      <vt:lpstr>Презентация PowerPoint</vt:lpstr>
      <vt:lpstr>The Intersection Between Aging and Cardiovascular Disease </vt:lpstr>
      <vt:lpstr>Презентация PowerPoint</vt:lpstr>
      <vt:lpstr>Презентация PowerPoint</vt:lpstr>
      <vt:lpstr>Презентация PowerPoint</vt:lpstr>
      <vt:lpstr>Relationship of cardiovascular aging in healthy humans to cardiovascular disease</vt:lpstr>
      <vt:lpstr>Relationship of cardiovascular aging in healthy humans to cardiovascular disease</vt:lpstr>
      <vt:lpstr>Aging Research Leads to a New View of CVD</vt:lpstr>
      <vt:lpstr>Презентация PowerPoint</vt:lpstr>
      <vt:lpstr>Aging Research Leads to a New View of CVD</vt:lpstr>
      <vt:lpstr>Презентация PowerPoint</vt:lpstr>
      <vt:lpstr>Longevity Genes and CVD</vt:lpstr>
      <vt:lpstr>Longevity Genes and CVD</vt:lpstr>
      <vt:lpstr>Презентация PowerPoint</vt:lpstr>
      <vt:lpstr>Longevity Genes and CVD</vt:lpstr>
      <vt:lpstr>Longevity Genes and CVD</vt:lpstr>
      <vt:lpstr>Longevity Genes and CVD</vt:lpstr>
      <vt:lpstr>Longevity Genes and CVD</vt:lpstr>
      <vt:lpstr>Презентация PowerPoint</vt:lpstr>
      <vt:lpstr>Heart valve disease in elderly</vt:lpstr>
      <vt:lpstr>Презентация PowerPoint</vt:lpstr>
      <vt:lpstr>Презентация PowerPoint</vt:lpstr>
      <vt:lpstr>AORTIC VALVE </vt:lpstr>
      <vt:lpstr>Презентация PowerPoint</vt:lpstr>
      <vt:lpstr>Презентация PowerPoint</vt:lpstr>
      <vt:lpstr>AORTIC VALVE </vt:lpstr>
      <vt:lpstr>MITRAL VALVE</vt:lpstr>
      <vt:lpstr>Презентация PowerPoint</vt:lpstr>
      <vt:lpstr>MITRAL VALVE</vt:lpstr>
      <vt:lpstr>Презентация PowerPoint</vt:lpstr>
      <vt:lpstr>TRICUSPID VALVE </vt:lpstr>
      <vt:lpstr>Coronary heart disease in the elderly</vt:lpstr>
      <vt:lpstr>Презентация PowerPoint</vt:lpstr>
      <vt:lpstr>Coronary heart disease in the elderly</vt:lpstr>
      <vt:lpstr>Coronary heart disease in the elderly</vt:lpstr>
      <vt:lpstr>Acute coronary syndrome in the older adults </vt:lpstr>
      <vt:lpstr>Clinical information critical to diagnosis and management of ACS in the older adults</vt:lpstr>
      <vt:lpstr>Clinical information critical to diagnosis and management of ACS in the older adults</vt:lpstr>
      <vt:lpstr>Clinical information critical to diagnosis and management of ACS in the older adults</vt:lpstr>
      <vt:lpstr>Clinical information critical to diagnosis and management of ACS in the older adults</vt:lpstr>
      <vt:lpstr>Презентация PowerPoint</vt:lpstr>
      <vt:lpstr>Pharmacotherapy for ACS in older adults</vt:lpstr>
      <vt:lpstr>Pharmacotherapy for ACS in older adults</vt:lpstr>
      <vt:lpstr>Презентация PowerPoint</vt:lpstr>
      <vt:lpstr>Презентация PowerPoint</vt:lpstr>
      <vt:lpstr>Myocardial Infarction</vt:lpstr>
      <vt:lpstr>Презентация PowerPoint</vt:lpstr>
      <vt:lpstr>Презентация PowerPoint</vt:lpstr>
      <vt:lpstr>Презентация PowerPoint</vt:lpstr>
      <vt:lpstr>Презентация PowerPoint</vt:lpstr>
      <vt:lpstr>Презентация PowerPoint</vt:lpstr>
      <vt:lpstr>Interventional Therapy </vt:lpstr>
      <vt:lpstr>Arrhythmias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Hypertension </vt:lpstr>
      <vt:lpstr>Презентация PowerPoint</vt:lpstr>
      <vt:lpstr>Презентация PowerPoint</vt:lpstr>
      <vt:lpstr>Презентация PowerPoint</vt:lpstr>
      <vt:lpstr>Hypertension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Heart Failure in Elderly Patients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UTHealth MSB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Geriatric Syndromes</dc:title>
  <dc:creator>Bailes, Rhonda</dc:creator>
  <cp:lastModifiedBy>User</cp:lastModifiedBy>
  <cp:revision>218</cp:revision>
  <dcterms:created xsi:type="dcterms:W3CDTF">2012-02-07T16:55:16Z</dcterms:created>
  <dcterms:modified xsi:type="dcterms:W3CDTF">2020-04-10T18:39:41Z</dcterms:modified>
</cp:coreProperties>
</file>